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37"/>
  </p:notesMasterIdLst>
  <p:sldIdLst>
    <p:sldId id="256" r:id="rId2"/>
    <p:sldId id="257" r:id="rId3"/>
    <p:sldId id="305" r:id="rId4"/>
    <p:sldId id="264" r:id="rId5"/>
    <p:sldId id="280" r:id="rId6"/>
    <p:sldId id="306" r:id="rId7"/>
    <p:sldId id="272" r:id="rId8"/>
    <p:sldId id="307" r:id="rId9"/>
    <p:sldId id="313" r:id="rId10"/>
    <p:sldId id="314" r:id="rId11"/>
    <p:sldId id="315" r:id="rId12"/>
    <p:sldId id="316" r:id="rId13"/>
    <p:sldId id="311" r:id="rId14"/>
    <p:sldId id="324" r:id="rId15"/>
    <p:sldId id="323" r:id="rId16"/>
    <p:sldId id="322" r:id="rId17"/>
    <p:sldId id="321" r:id="rId18"/>
    <p:sldId id="309" r:id="rId19"/>
    <p:sldId id="310" r:id="rId20"/>
    <p:sldId id="312" r:id="rId21"/>
    <p:sldId id="308" r:id="rId22"/>
    <p:sldId id="317" r:id="rId23"/>
    <p:sldId id="318" r:id="rId24"/>
    <p:sldId id="319" r:id="rId25"/>
    <p:sldId id="320" r:id="rId26"/>
    <p:sldId id="331" r:id="rId27"/>
    <p:sldId id="327" r:id="rId28"/>
    <p:sldId id="325" r:id="rId29"/>
    <p:sldId id="328" r:id="rId30"/>
    <p:sldId id="329" r:id="rId31"/>
    <p:sldId id="330" r:id="rId32"/>
    <p:sldId id="326" r:id="rId33"/>
    <p:sldId id="332" r:id="rId34"/>
    <p:sldId id="288" r:id="rId35"/>
    <p:sldId id="286" r:id="rId36"/>
  </p:sldIdLst>
  <p:sldSz cx="9144000" cy="5143500" type="screen16x9"/>
  <p:notesSz cx="6858000" cy="9144000"/>
  <p:embeddedFontLst>
    <p:embeddedFont>
      <p:font typeface="Consolas" panose="020B0609020204030204" pitchFamily="49" charset="0"/>
      <p:regular r:id="rId38"/>
      <p:bold r:id="rId39"/>
      <p:italic r:id="rId40"/>
      <p:boldItalic r:id="rId41"/>
    </p:embeddedFont>
    <p:embeddedFont>
      <p:font typeface="Montserrat" panose="00000500000000000000" pitchFamily="2" charset="0"/>
      <p:regular r:id="rId42"/>
      <p:bold r:id="rId43"/>
      <p:italic r:id="rId44"/>
      <p:boldItalic r:id="rId45"/>
    </p:embeddedFont>
    <p:embeddedFont>
      <p:font typeface="Montserrat ExtraBold" panose="00000900000000000000" pitchFamily="2" charset="0"/>
      <p:bold r:id="rId46"/>
      <p:boldItalic r:id="rId47"/>
    </p:embeddedFont>
    <p:embeddedFont>
      <p:font typeface="Montserrat ExtraLight" panose="00000300000000000000" pitchFamily="2" charset="0"/>
      <p:regular r:id="rId48"/>
      <p:bold r:id="rId49"/>
      <p:italic r:id="rId50"/>
      <p:boldItalic r:id="rId51"/>
    </p:embeddedFont>
    <p:embeddedFont>
      <p:font typeface="Montserrat Medium" panose="00000600000000000000" pitchFamily="2"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1433"/>
    <a:srgbClr val="FFAB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49F1E8E-03CD-4CFD-A2C8-D36FFF1609CD}">
  <a:tblStyle styleId="{B49F1E8E-03CD-4CFD-A2C8-D36FFF1609C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660" autoAdjust="0"/>
    <p:restoredTop sz="94660"/>
  </p:normalViewPr>
  <p:slideViewPr>
    <p:cSldViewPr snapToGrid="0">
      <p:cViewPr varScale="1">
        <p:scale>
          <a:sx n="107" d="100"/>
          <a:sy n="107" d="100"/>
        </p:scale>
        <p:origin x="34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s>
</file>

<file path=ppt/diagrams/_rels/data1.xml.rels><?xml version="1.0" encoding="UTF-8" standalone="yes"?>
<Relationships xmlns="http://schemas.openxmlformats.org/package/2006/relationships"><Relationship Id="rId2" Type="http://schemas.openxmlformats.org/officeDocument/2006/relationships/hyperlink" Target="https://en.wikipedia.org/wiki/English_Wikipedia" TargetMode="External"/><Relationship Id="rId1" Type="http://schemas.openxmlformats.org/officeDocument/2006/relationships/hyperlink" Target="https://yknzhu.wixsite.com/mbweb" TargetMode="External"/></Relationships>
</file>

<file path=ppt/diagrams/_rels/data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1.xml.rels><?xml version="1.0" encoding="UTF-8" standalone="yes"?>
<Relationships xmlns="http://schemas.openxmlformats.org/package/2006/relationships"><Relationship Id="rId2" Type="http://schemas.openxmlformats.org/officeDocument/2006/relationships/hyperlink" Target="https://en.wikipedia.org/wiki/English_Wikipedia" TargetMode="External"/><Relationship Id="rId1" Type="http://schemas.openxmlformats.org/officeDocument/2006/relationships/hyperlink" Target="https://yknzhu.wixsite.com/mbweb" TargetMode="External"/></Relationships>
</file>

<file path=ppt/diagrams/_rels/drawing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984FD1-135E-41BB-81E3-811A0DEE592F}" type="doc">
      <dgm:prSet loTypeId="urn:microsoft.com/office/officeart/2005/8/layout/chevron2" loCatId="process" qsTypeId="urn:microsoft.com/office/officeart/2005/8/quickstyle/simple4" qsCatId="simple" csTypeId="urn:microsoft.com/office/officeart/2005/8/colors/colorful5" csCatId="colorful" phldr="1"/>
      <dgm:spPr/>
      <dgm:t>
        <a:bodyPr/>
        <a:lstStyle/>
        <a:p>
          <a:endParaRPr lang="en-US"/>
        </a:p>
      </dgm:t>
    </dgm:pt>
    <dgm:pt modelId="{6E9973A6-2C24-40DE-BA10-0B2985F111AC}">
      <dgm:prSet/>
      <dgm:spPr/>
      <dgm:t>
        <a:bodyPr/>
        <a:lstStyle/>
        <a:p>
          <a:r>
            <a:rPr lang="en-US" b="1" dirty="0" err="1"/>
            <a:t>DistilBERT</a:t>
          </a:r>
          <a:r>
            <a:rPr lang="en-US" dirty="0"/>
            <a:t>: </a:t>
          </a:r>
        </a:p>
      </dgm:t>
    </dgm:pt>
    <dgm:pt modelId="{CD824FB5-229F-43CE-A608-43766FB38246}" type="parTrans" cxnId="{2225981C-A870-4A10-8B7B-C1CD1C0F47A2}">
      <dgm:prSet/>
      <dgm:spPr/>
      <dgm:t>
        <a:bodyPr/>
        <a:lstStyle/>
        <a:p>
          <a:endParaRPr lang="en-US"/>
        </a:p>
      </dgm:t>
    </dgm:pt>
    <dgm:pt modelId="{7930338E-AC45-4109-8CA5-ECA19E3C760E}" type="sibTrans" cxnId="{2225981C-A870-4A10-8B7B-C1CD1C0F47A2}">
      <dgm:prSet/>
      <dgm:spPr/>
      <dgm:t>
        <a:bodyPr/>
        <a:lstStyle/>
        <a:p>
          <a:endParaRPr lang="en-US"/>
        </a:p>
      </dgm:t>
    </dgm:pt>
    <dgm:pt modelId="{89ED7D66-22F8-42E7-80D2-26116349E343}">
      <dgm:prSet custT="1"/>
      <dgm:spPr/>
      <dgm:t>
        <a:bodyPr/>
        <a:lstStyle/>
        <a:p>
          <a:r>
            <a:rPr lang="en-US" sz="1100" dirty="0"/>
            <a:t>For Query Response, we are using the </a:t>
          </a:r>
          <a:r>
            <a:rPr lang="en-US" sz="1100" dirty="0" err="1"/>
            <a:t>DistilBERT</a:t>
          </a:r>
          <a:r>
            <a:rPr lang="en-US" sz="1100" dirty="0"/>
            <a:t> model pretrained on the same data as BERT, which is </a:t>
          </a:r>
          <a:r>
            <a:rPr lang="en-US" sz="1100" dirty="0" err="1">
              <a:solidFill>
                <a:schemeClr val="tx1">
                  <a:lumMod val="50000"/>
                  <a:lumOff val="50000"/>
                </a:schemeClr>
              </a:solidFill>
              <a:hlinkClick xmlns:r="http://schemas.openxmlformats.org/officeDocument/2006/relationships" r:id="rId1">
                <a:extLst>
                  <a:ext uri="{A12FA001-AC4F-418D-AE19-62706E023703}">
                    <ahyp:hlinkClr xmlns:ahyp="http://schemas.microsoft.com/office/drawing/2018/hyperlinkcolor" val="tx"/>
                  </a:ext>
                </a:extLst>
              </a:hlinkClick>
            </a:rPr>
            <a:t>BookCorpus</a:t>
          </a:r>
          <a:r>
            <a:rPr lang="en-US" sz="1100" dirty="0"/>
            <a:t>, a dataset consisting of 11,038 unpublished books and </a:t>
          </a:r>
          <a:r>
            <a:rPr lang="en-US" sz="1100" dirty="0">
              <a:solidFill>
                <a:schemeClr val="tx1">
                  <a:lumMod val="50000"/>
                  <a:lumOff val="50000"/>
                </a:schemeClr>
              </a:solidFill>
              <a:hlinkClick xmlns:r="http://schemas.openxmlformats.org/officeDocument/2006/relationships" r:id="rId2">
                <a:extLst>
                  <a:ext uri="{A12FA001-AC4F-418D-AE19-62706E023703}">
                    <ahyp:hlinkClr xmlns:ahyp="http://schemas.microsoft.com/office/drawing/2018/hyperlinkcolor" val="tx"/>
                  </a:ext>
                </a:extLst>
              </a:hlinkClick>
            </a:rPr>
            <a:t>English</a:t>
          </a:r>
          <a:r>
            <a:rPr lang="en-US" sz="1100" dirty="0">
              <a:hlinkClick xmlns:r="http://schemas.openxmlformats.org/officeDocument/2006/relationships" r:id="rId2"/>
            </a:rPr>
            <a:t> Wikipedia</a:t>
          </a:r>
          <a:r>
            <a:rPr lang="en-US" sz="1100" dirty="0"/>
            <a:t> (excluding lists, tables and headers).</a:t>
          </a:r>
        </a:p>
      </dgm:t>
    </dgm:pt>
    <dgm:pt modelId="{93AFCFE5-DD5B-4E7E-9FC5-8010A58FDBFE}" type="parTrans" cxnId="{CD20731D-66E0-4F59-8570-7DE8D34CEC55}">
      <dgm:prSet/>
      <dgm:spPr/>
      <dgm:t>
        <a:bodyPr/>
        <a:lstStyle/>
        <a:p>
          <a:endParaRPr lang="en-US"/>
        </a:p>
      </dgm:t>
    </dgm:pt>
    <dgm:pt modelId="{15166A8B-C33E-45DF-BBEC-305A85F10593}" type="sibTrans" cxnId="{CD20731D-66E0-4F59-8570-7DE8D34CEC55}">
      <dgm:prSet/>
      <dgm:spPr/>
      <dgm:t>
        <a:bodyPr/>
        <a:lstStyle/>
        <a:p>
          <a:endParaRPr lang="en-US"/>
        </a:p>
      </dgm:t>
    </dgm:pt>
    <dgm:pt modelId="{D146E91B-D3DF-47FF-815E-A56126272480}">
      <dgm:prSet/>
      <dgm:spPr/>
      <dgm:t>
        <a:bodyPr/>
        <a:lstStyle/>
        <a:p>
          <a:r>
            <a:rPr lang="en-US" b="1" dirty="0"/>
            <a:t>BART</a:t>
          </a:r>
          <a:r>
            <a:rPr lang="en-US" dirty="0"/>
            <a:t>: </a:t>
          </a:r>
        </a:p>
      </dgm:t>
    </dgm:pt>
    <dgm:pt modelId="{ADF24A55-E4EE-4158-9420-27B3534896EC}" type="parTrans" cxnId="{E7442776-267E-4EEC-B490-911C7753F203}">
      <dgm:prSet/>
      <dgm:spPr/>
      <dgm:t>
        <a:bodyPr/>
        <a:lstStyle/>
        <a:p>
          <a:endParaRPr lang="en-US"/>
        </a:p>
      </dgm:t>
    </dgm:pt>
    <dgm:pt modelId="{E7638623-6368-4A07-B040-80FD7FB766BF}" type="sibTrans" cxnId="{E7442776-267E-4EEC-B490-911C7753F203}">
      <dgm:prSet/>
      <dgm:spPr/>
      <dgm:t>
        <a:bodyPr/>
        <a:lstStyle/>
        <a:p>
          <a:endParaRPr lang="en-US"/>
        </a:p>
      </dgm:t>
    </dgm:pt>
    <dgm:pt modelId="{6349AA95-8B0F-4830-B6C1-A43DE9FE3AE2}">
      <dgm:prSet custT="1"/>
      <dgm:spPr/>
      <dgm:t>
        <a:bodyPr/>
        <a:lstStyle/>
        <a:p>
          <a:r>
            <a:rPr lang="en-US" sz="1050" dirty="0"/>
            <a:t>For text summarization, the CNN / </a:t>
          </a:r>
          <a:r>
            <a:rPr lang="en-US" sz="1050" dirty="0" err="1"/>
            <a:t>DailyMail</a:t>
          </a:r>
          <a:r>
            <a:rPr lang="en-US" sz="1050" dirty="0"/>
            <a:t> Dataset is an English-language dataset containing just over 300k unique news articles as written by journalists at CNN and the Daily Mail. </a:t>
          </a:r>
        </a:p>
      </dgm:t>
    </dgm:pt>
    <dgm:pt modelId="{8F2C1797-15D5-4186-849F-CFFAC558FBA4}" type="parTrans" cxnId="{34FEE064-3B18-4258-B500-EDA1D3C2DC21}">
      <dgm:prSet/>
      <dgm:spPr/>
      <dgm:t>
        <a:bodyPr/>
        <a:lstStyle/>
        <a:p>
          <a:endParaRPr lang="en-US"/>
        </a:p>
      </dgm:t>
    </dgm:pt>
    <dgm:pt modelId="{82613B62-D704-46C4-B667-FF37C58419FC}" type="sibTrans" cxnId="{34FEE064-3B18-4258-B500-EDA1D3C2DC21}">
      <dgm:prSet/>
      <dgm:spPr/>
      <dgm:t>
        <a:bodyPr/>
        <a:lstStyle/>
        <a:p>
          <a:endParaRPr lang="en-US"/>
        </a:p>
      </dgm:t>
    </dgm:pt>
    <dgm:pt modelId="{7CBB94C7-B31D-4E9A-B19D-74340263339B}">
      <dgm:prSet custT="1"/>
      <dgm:spPr/>
      <dgm:t>
        <a:bodyPr/>
        <a:lstStyle/>
        <a:p>
          <a:r>
            <a:rPr lang="en-US" sz="1050" dirty="0"/>
            <a:t>Along with this, the Extreme Summarization(XSUM) dataset is used which also contains news articles and a one sentence summary of the same.</a:t>
          </a:r>
        </a:p>
      </dgm:t>
    </dgm:pt>
    <dgm:pt modelId="{DD478C47-6983-4137-B35E-4CF2C0262197}" type="parTrans" cxnId="{99E2036B-B160-4D6D-9EDF-28343ED3CB86}">
      <dgm:prSet/>
      <dgm:spPr/>
      <dgm:t>
        <a:bodyPr/>
        <a:lstStyle/>
        <a:p>
          <a:endParaRPr lang="en-US"/>
        </a:p>
      </dgm:t>
    </dgm:pt>
    <dgm:pt modelId="{2F433AF3-1065-48F1-812D-18CF7AA1F1A0}" type="sibTrans" cxnId="{99E2036B-B160-4D6D-9EDF-28343ED3CB86}">
      <dgm:prSet/>
      <dgm:spPr/>
      <dgm:t>
        <a:bodyPr/>
        <a:lstStyle/>
        <a:p>
          <a:endParaRPr lang="en-US"/>
        </a:p>
      </dgm:t>
    </dgm:pt>
    <dgm:pt modelId="{1C82DE90-B206-4AF9-8570-5D3D58C15FE1}">
      <dgm:prSet/>
      <dgm:spPr/>
      <dgm:t>
        <a:bodyPr/>
        <a:lstStyle/>
        <a:p>
          <a:r>
            <a:rPr lang="en-US" b="1" dirty="0"/>
            <a:t>Custom Dataset</a:t>
          </a:r>
          <a:r>
            <a:rPr lang="en-US" dirty="0"/>
            <a:t>: </a:t>
          </a:r>
        </a:p>
      </dgm:t>
    </dgm:pt>
    <dgm:pt modelId="{CC8E66FA-A8EC-42DB-B9A8-068AC072EFC5}" type="parTrans" cxnId="{03901F32-D4D6-43C5-BBC4-E65882242E02}">
      <dgm:prSet/>
      <dgm:spPr/>
      <dgm:t>
        <a:bodyPr/>
        <a:lstStyle/>
        <a:p>
          <a:endParaRPr lang="en-IN"/>
        </a:p>
      </dgm:t>
    </dgm:pt>
    <dgm:pt modelId="{C9509F41-F465-4695-8556-0321EAB8A78C}" type="sibTrans" cxnId="{03901F32-D4D6-43C5-BBC4-E65882242E02}">
      <dgm:prSet/>
      <dgm:spPr/>
      <dgm:t>
        <a:bodyPr/>
        <a:lstStyle/>
        <a:p>
          <a:endParaRPr lang="en-IN"/>
        </a:p>
      </dgm:t>
    </dgm:pt>
    <dgm:pt modelId="{A34AFA94-B554-4038-A984-2FA9959818E2}">
      <dgm:prSet/>
      <dgm:spPr/>
      <dgm:t>
        <a:bodyPr/>
        <a:lstStyle/>
        <a:p>
          <a:endParaRPr lang="en-IN"/>
        </a:p>
      </dgm:t>
    </dgm:pt>
    <dgm:pt modelId="{066ECECC-F865-42F0-BAB8-B8D81E7948DE}" type="parTrans" cxnId="{836B17DA-F91C-498F-A420-C85F3AD96BD0}">
      <dgm:prSet/>
      <dgm:spPr/>
      <dgm:t>
        <a:bodyPr/>
        <a:lstStyle/>
        <a:p>
          <a:endParaRPr lang="en-IN"/>
        </a:p>
      </dgm:t>
    </dgm:pt>
    <dgm:pt modelId="{4C6A8404-EF58-4C5E-A93F-A43882373AAA}" type="sibTrans" cxnId="{836B17DA-F91C-498F-A420-C85F3AD96BD0}">
      <dgm:prSet/>
      <dgm:spPr/>
      <dgm:t>
        <a:bodyPr/>
        <a:lstStyle/>
        <a:p>
          <a:endParaRPr lang="en-IN"/>
        </a:p>
      </dgm:t>
    </dgm:pt>
    <dgm:pt modelId="{4BF46A55-7CF1-4C11-92F0-4EFC77B28BB4}">
      <dgm:prSet/>
      <dgm:spPr/>
      <dgm:t>
        <a:bodyPr/>
        <a:lstStyle/>
        <a:p>
          <a:endParaRPr lang="en-IN"/>
        </a:p>
      </dgm:t>
    </dgm:pt>
    <dgm:pt modelId="{8F3DE2B3-D81B-4E85-A253-51E62E8FD903}" type="parTrans" cxnId="{EF58E89E-10F8-4A95-9A65-5682F4737397}">
      <dgm:prSet/>
      <dgm:spPr/>
      <dgm:t>
        <a:bodyPr/>
        <a:lstStyle/>
        <a:p>
          <a:endParaRPr lang="en-IN"/>
        </a:p>
      </dgm:t>
    </dgm:pt>
    <dgm:pt modelId="{0FECB403-19CC-4503-A983-26810E549984}" type="sibTrans" cxnId="{EF58E89E-10F8-4A95-9A65-5682F4737397}">
      <dgm:prSet/>
      <dgm:spPr/>
      <dgm:t>
        <a:bodyPr/>
        <a:lstStyle/>
        <a:p>
          <a:endParaRPr lang="en-IN"/>
        </a:p>
      </dgm:t>
    </dgm:pt>
    <dgm:pt modelId="{618862FD-D03C-4F05-BDD7-6CCB754AB31B}">
      <dgm:prSet/>
      <dgm:spPr/>
      <dgm:t>
        <a:bodyPr/>
        <a:lstStyle/>
        <a:p>
          <a:r>
            <a:rPr lang="en-US"/>
            <a:t>For Chatbot Interaction, a custom dataset containing a set of responses and intents is also made in the format of a json folder which will be used to train the model used for text classification.</a:t>
          </a:r>
          <a:endParaRPr lang="en-IN" dirty="0"/>
        </a:p>
      </dgm:t>
    </dgm:pt>
    <dgm:pt modelId="{24110A13-1BE4-4CA5-8DB1-090CA2CEEA2A}" type="parTrans" cxnId="{04C18541-B637-43CB-93B4-1C2653B53755}">
      <dgm:prSet/>
      <dgm:spPr/>
      <dgm:t>
        <a:bodyPr/>
        <a:lstStyle/>
        <a:p>
          <a:endParaRPr lang="en-IN"/>
        </a:p>
      </dgm:t>
    </dgm:pt>
    <dgm:pt modelId="{E47DBE3B-74FC-4C70-B121-1C8F8BB702B3}" type="sibTrans" cxnId="{04C18541-B637-43CB-93B4-1C2653B53755}">
      <dgm:prSet/>
      <dgm:spPr/>
      <dgm:t>
        <a:bodyPr/>
        <a:lstStyle/>
        <a:p>
          <a:endParaRPr lang="en-IN"/>
        </a:p>
      </dgm:t>
    </dgm:pt>
    <dgm:pt modelId="{E1E534A0-1F21-4904-8699-D0D2E1714E44}" type="pres">
      <dgm:prSet presAssocID="{AB984FD1-135E-41BB-81E3-811A0DEE592F}" presName="linearFlow" presStyleCnt="0">
        <dgm:presLayoutVars>
          <dgm:dir/>
          <dgm:animLvl val="lvl"/>
          <dgm:resizeHandles val="exact"/>
        </dgm:presLayoutVars>
      </dgm:prSet>
      <dgm:spPr/>
    </dgm:pt>
    <dgm:pt modelId="{6FF386E6-14E4-43A6-AA97-B669497FC159}" type="pres">
      <dgm:prSet presAssocID="{1C82DE90-B206-4AF9-8570-5D3D58C15FE1}" presName="composite" presStyleCnt="0"/>
      <dgm:spPr/>
    </dgm:pt>
    <dgm:pt modelId="{49085790-F1E9-485A-8E22-80FA23A17235}" type="pres">
      <dgm:prSet presAssocID="{1C82DE90-B206-4AF9-8570-5D3D58C15FE1}" presName="parentText" presStyleLbl="alignNode1" presStyleIdx="0" presStyleCnt="3">
        <dgm:presLayoutVars>
          <dgm:chMax val="1"/>
          <dgm:bulletEnabled val="1"/>
        </dgm:presLayoutVars>
      </dgm:prSet>
      <dgm:spPr/>
    </dgm:pt>
    <dgm:pt modelId="{A3ED2810-2DE7-4E80-9B8E-CBE5A10B78A8}" type="pres">
      <dgm:prSet presAssocID="{1C82DE90-B206-4AF9-8570-5D3D58C15FE1}" presName="descendantText" presStyleLbl="alignAcc1" presStyleIdx="0" presStyleCnt="3">
        <dgm:presLayoutVars>
          <dgm:bulletEnabled val="1"/>
        </dgm:presLayoutVars>
      </dgm:prSet>
      <dgm:spPr/>
    </dgm:pt>
    <dgm:pt modelId="{88D6B227-D3B6-492F-A29C-B90EE92956E9}" type="pres">
      <dgm:prSet presAssocID="{C9509F41-F465-4695-8556-0321EAB8A78C}" presName="sp" presStyleCnt="0"/>
      <dgm:spPr/>
    </dgm:pt>
    <dgm:pt modelId="{120B4CF9-7282-4DD7-A5DF-92E7B2791F33}" type="pres">
      <dgm:prSet presAssocID="{6E9973A6-2C24-40DE-BA10-0B2985F111AC}" presName="composite" presStyleCnt="0"/>
      <dgm:spPr/>
    </dgm:pt>
    <dgm:pt modelId="{24C1C45C-7749-4243-9D88-7490C70C425B}" type="pres">
      <dgm:prSet presAssocID="{6E9973A6-2C24-40DE-BA10-0B2985F111AC}" presName="parentText" presStyleLbl="alignNode1" presStyleIdx="1" presStyleCnt="3">
        <dgm:presLayoutVars>
          <dgm:chMax val="1"/>
          <dgm:bulletEnabled val="1"/>
        </dgm:presLayoutVars>
      </dgm:prSet>
      <dgm:spPr/>
    </dgm:pt>
    <dgm:pt modelId="{93116B2F-566F-4184-810B-37A11FB77694}" type="pres">
      <dgm:prSet presAssocID="{6E9973A6-2C24-40DE-BA10-0B2985F111AC}" presName="descendantText" presStyleLbl="alignAcc1" presStyleIdx="1" presStyleCnt="3">
        <dgm:presLayoutVars>
          <dgm:bulletEnabled val="1"/>
        </dgm:presLayoutVars>
      </dgm:prSet>
      <dgm:spPr/>
    </dgm:pt>
    <dgm:pt modelId="{A16E8C25-8C1B-411C-BEB8-52B07A7D5FD0}" type="pres">
      <dgm:prSet presAssocID="{7930338E-AC45-4109-8CA5-ECA19E3C760E}" presName="sp" presStyleCnt="0"/>
      <dgm:spPr/>
    </dgm:pt>
    <dgm:pt modelId="{C80A0C7A-3C96-47C4-9704-C19DFBE50841}" type="pres">
      <dgm:prSet presAssocID="{D146E91B-D3DF-47FF-815E-A56126272480}" presName="composite" presStyleCnt="0"/>
      <dgm:spPr/>
    </dgm:pt>
    <dgm:pt modelId="{B931EB15-9316-4CED-BACE-3B49E28C0060}" type="pres">
      <dgm:prSet presAssocID="{D146E91B-D3DF-47FF-815E-A56126272480}" presName="parentText" presStyleLbl="alignNode1" presStyleIdx="2" presStyleCnt="3">
        <dgm:presLayoutVars>
          <dgm:chMax val="1"/>
          <dgm:bulletEnabled val="1"/>
        </dgm:presLayoutVars>
      </dgm:prSet>
      <dgm:spPr/>
    </dgm:pt>
    <dgm:pt modelId="{3C8CBB79-6163-4C46-A940-823072C4E089}" type="pres">
      <dgm:prSet presAssocID="{D146E91B-D3DF-47FF-815E-A56126272480}" presName="descendantText" presStyleLbl="alignAcc1" presStyleIdx="2" presStyleCnt="3" custLinFactNeighborX="248" custLinFactNeighborY="-2332">
        <dgm:presLayoutVars>
          <dgm:bulletEnabled val="1"/>
        </dgm:presLayoutVars>
      </dgm:prSet>
      <dgm:spPr/>
    </dgm:pt>
  </dgm:ptLst>
  <dgm:cxnLst>
    <dgm:cxn modelId="{0BD5A90A-DFB8-4D01-B29E-51E220913B4A}" type="presOf" srcId="{A34AFA94-B554-4038-A984-2FA9959818E2}" destId="{A3ED2810-2DE7-4E80-9B8E-CBE5A10B78A8}" srcOrd="0" destOrd="0" presId="urn:microsoft.com/office/officeart/2005/8/layout/chevron2"/>
    <dgm:cxn modelId="{2225981C-A870-4A10-8B7B-C1CD1C0F47A2}" srcId="{AB984FD1-135E-41BB-81E3-811A0DEE592F}" destId="{6E9973A6-2C24-40DE-BA10-0B2985F111AC}" srcOrd="1" destOrd="0" parTransId="{CD824FB5-229F-43CE-A608-43766FB38246}" sibTransId="{7930338E-AC45-4109-8CA5-ECA19E3C760E}"/>
    <dgm:cxn modelId="{CD20731D-66E0-4F59-8570-7DE8D34CEC55}" srcId="{6E9973A6-2C24-40DE-BA10-0B2985F111AC}" destId="{89ED7D66-22F8-42E7-80D2-26116349E343}" srcOrd="0" destOrd="0" parTransId="{93AFCFE5-DD5B-4E7E-9FC5-8010A58FDBFE}" sibTransId="{15166A8B-C33E-45DF-BBEC-305A85F10593}"/>
    <dgm:cxn modelId="{EF809831-BCA2-4DF4-A5A6-50CD1159AC88}" type="presOf" srcId="{6349AA95-8B0F-4830-B6C1-A43DE9FE3AE2}" destId="{3C8CBB79-6163-4C46-A940-823072C4E089}" srcOrd="0" destOrd="0" presId="urn:microsoft.com/office/officeart/2005/8/layout/chevron2"/>
    <dgm:cxn modelId="{03901F32-D4D6-43C5-BBC4-E65882242E02}" srcId="{AB984FD1-135E-41BB-81E3-811A0DEE592F}" destId="{1C82DE90-B206-4AF9-8570-5D3D58C15FE1}" srcOrd="0" destOrd="0" parTransId="{CC8E66FA-A8EC-42DB-B9A8-068AC072EFC5}" sibTransId="{C9509F41-F465-4695-8556-0321EAB8A78C}"/>
    <dgm:cxn modelId="{A2F24836-820C-4890-93EF-1CF1AE7D35C4}" type="presOf" srcId="{618862FD-D03C-4F05-BDD7-6CCB754AB31B}" destId="{A3ED2810-2DE7-4E80-9B8E-CBE5A10B78A8}" srcOrd="0" destOrd="1" presId="urn:microsoft.com/office/officeart/2005/8/layout/chevron2"/>
    <dgm:cxn modelId="{C741E240-702C-4827-BB36-351B8BFA8A50}" type="presOf" srcId="{AB984FD1-135E-41BB-81E3-811A0DEE592F}" destId="{E1E534A0-1F21-4904-8699-D0D2E1714E44}" srcOrd="0" destOrd="0" presId="urn:microsoft.com/office/officeart/2005/8/layout/chevron2"/>
    <dgm:cxn modelId="{D969195C-8179-494A-86DB-88727B2B8D27}" type="presOf" srcId="{4BF46A55-7CF1-4C11-92F0-4EFC77B28BB4}" destId="{A3ED2810-2DE7-4E80-9B8E-CBE5A10B78A8}" srcOrd="0" destOrd="2" presId="urn:microsoft.com/office/officeart/2005/8/layout/chevron2"/>
    <dgm:cxn modelId="{04C18541-B637-43CB-93B4-1C2653B53755}" srcId="{1C82DE90-B206-4AF9-8570-5D3D58C15FE1}" destId="{618862FD-D03C-4F05-BDD7-6CCB754AB31B}" srcOrd="1" destOrd="0" parTransId="{24110A13-1BE4-4CA5-8DB1-090CA2CEEA2A}" sibTransId="{E47DBE3B-74FC-4C70-B121-1C8F8BB702B3}"/>
    <dgm:cxn modelId="{34FEE064-3B18-4258-B500-EDA1D3C2DC21}" srcId="{D146E91B-D3DF-47FF-815E-A56126272480}" destId="{6349AA95-8B0F-4830-B6C1-A43DE9FE3AE2}" srcOrd="0" destOrd="0" parTransId="{8F2C1797-15D5-4186-849F-CFFAC558FBA4}" sibTransId="{82613B62-D704-46C4-B667-FF37C58419FC}"/>
    <dgm:cxn modelId="{99E2036B-B160-4D6D-9EDF-28343ED3CB86}" srcId="{D146E91B-D3DF-47FF-815E-A56126272480}" destId="{7CBB94C7-B31D-4E9A-B19D-74340263339B}" srcOrd="1" destOrd="0" parTransId="{DD478C47-6983-4137-B35E-4CF2C0262197}" sibTransId="{2F433AF3-1065-48F1-812D-18CF7AA1F1A0}"/>
    <dgm:cxn modelId="{9E6E3C4C-6473-45DD-892F-A649A1E1AA02}" type="presOf" srcId="{7CBB94C7-B31D-4E9A-B19D-74340263339B}" destId="{3C8CBB79-6163-4C46-A940-823072C4E089}" srcOrd="0" destOrd="1" presId="urn:microsoft.com/office/officeart/2005/8/layout/chevron2"/>
    <dgm:cxn modelId="{E77CF54E-CDB9-4C69-8B35-1C7405EE684B}" type="presOf" srcId="{D146E91B-D3DF-47FF-815E-A56126272480}" destId="{B931EB15-9316-4CED-BACE-3B49E28C0060}" srcOrd="0" destOrd="0" presId="urn:microsoft.com/office/officeart/2005/8/layout/chevron2"/>
    <dgm:cxn modelId="{E7442776-267E-4EEC-B490-911C7753F203}" srcId="{AB984FD1-135E-41BB-81E3-811A0DEE592F}" destId="{D146E91B-D3DF-47FF-815E-A56126272480}" srcOrd="2" destOrd="0" parTransId="{ADF24A55-E4EE-4158-9420-27B3534896EC}" sibTransId="{E7638623-6368-4A07-B040-80FD7FB766BF}"/>
    <dgm:cxn modelId="{E127CB8D-6F16-4DA2-9DBE-6B35D8D694ED}" type="presOf" srcId="{6E9973A6-2C24-40DE-BA10-0B2985F111AC}" destId="{24C1C45C-7749-4243-9D88-7490C70C425B}" srcOrd="0" destOrd="0" presId="urn:microsoft.com/office/officeart/2005/8/layout/chevron2"/>
    <dgm:cxn modelId="{EF58E89E-10F8-4A95-9A65-5682F4737397}" srcId="{1C82DE90-B206-4AF9-8570-5D3D58C15FE1}" destId="{4BF46A55-7CF1-4C11-92F0-4EFC77B28BB4}" srcOrd="2" destOrd="0" parTransId="{8F3DE2B3-D81B-4E85-A253-51E62E8FD903}" sibTransId="{0FECB403-19CC-4503-A983-26810E549984}"/>
    <dgm:cxn modelId="{476051A1-36E8-4846-BFA6-D3012AD44C4A}" type="presOf" srcId="{89ED7D66-22F8-42E7-80D2-26116349E343}" destId="{93116B2F-566F-4184-810B-37A11FB77694}" srcOrd="0" destOrd="0" presId="urn:microsoft.com/office/officeart/2005/8/layout/chevron2"/>
    <dgm:cxn modelId="{5C3714B6-3C32-4652-A115-9385D7563FD3}" type="presOf" srcId="{1C82DE90-B206-4AF9-8570-5D3D58C15FE1}" destId="{49085790-F1E9-485A-8E22-80FA23A17235}" srcOrd="0" destOrd="0" presId="urn:microsoft.com/office/officeart/2005/8/layout/chevron2"/>
    <dgm:cxn modelId="{836B17DA-F91C-498F-A420-C85F3AD96BD0}" srcId="{1C82DE90-B206-4AF9-8570-5D3D58C15FE1}" destId="{A34AFA94-B554-4038-A984-2FA9959818E2}" srcOrd="0" destOrd="0" parTransId="{066ECECC-F865-42F0-BAB8-B8D81E7948DE}" sibTransId="{4C6A8404-EF58-4C5E-A93F-A43882373AAA}"/>
    <dgm:cxn modelId="{31B464C9-AA0F-477B-8AE0-E5E50095C06F}" type="presParOf" srcId="{E1E534A0-1F21-4904-8699-D0D2E1714E44}" destId="{6FF386E6-14E4-43A6-AA97-B669497FC159}" srcOrd="0" destOrd="0" presId="urn:microsoft.com/office/officeart/2005/8/layout/chevron2"/>
    <dgm:cxn modelId="{E2C2AD7A-7AEF-4941-BBB0-525CC8C25157}" type="presParOf" srcId="{6FF386E6-14E4-43A6-AA97-B669497FC159}" destId="{49085790-F1E9-485A-8E22-80FA23A17235}" srcOrd="0" destOrd="0" presId="urn:microsoft.com/office/officeart/2005/8/layout/chevron2"/>
    <dgm:cxn modelId="{23DC80CC-1E63-48AD-9476-8F980B5B2C3C}" type="presParOf" srcId="{6FF386E6-14E4-43A6-AA97-B669497FC159}" destId="{A3ED2810-2DE7-4E80-9B8E-CBE5A10B78A8}" srcOrd="1" destOrd="0" presId="urn:microsoft.com/office/officeart/2005/8/layout/chevron2"/>
    <dgm:cxn modelId="{2B3B5607-9F39-4AB7-A930-2D2145E7891E}" type="presParOf" srcId="{E1E534A0-1F21-4904-8699-D0D2E1714E44}" destId="{88D6B227-D3B6-492F-A29C-B90EE92956E9}" srcOrd="1" destOrd="0" presId="urn:microsoft.com/office/officeart/2005/8/layout/chevron2"/>
    <dgm:cxn modelId="{24702DF6-3758-4F21-B359-A25ED0CD4ADE}" type="presParOf" srcId="{E1E534A0-1F21-4904-8699-D0D2E1714E44}" destId="{120B4CF9-7282-4DD7-A5DF-92E7B2791F33}" srcOrd="2" destOrd="0" presId="urn:microsoft.com/office/officeart/2005/8/layout/chevron2"/>
    <dgm:cxn modelId="{1AD3D75C-E78A-4364-993F-721996242FDB}" type="presParOf" srcId="{120B4CF9-7282-4DD7-A5DF-92E7B2791F33}" destId="{24C1C45C-7749-4243-9D88-7490C70C425B}" srcOrd="0" destOrd="0" presId="urn:microsoft.com/office/officeart/2005/8/layout/chevron2"/>
    <dgm:cxn modelId="{9E36F066-43DB-4A25-AC78-31244C1EE972}" type="presParOf" srcId="{120B4CF9-7282-4DD7-A5DF-92E7B2791F33}" destId="{93116B2F-566F-4184-810B-37A11FB77694}" srcOrd="1" destOrd="0" presId="urn:microsoft.com/office/officeart/2005/8/layout/chevron2"/>
    <dgm:cxn modelId="{8723AFAA-2EF4-4394-BDCA-CAF2D384B9F7}" type="presParOf" srcId="{E1E534A0-1F21-4904-8699-D0D2E1714E44}" destId="{A16E8C25-8C1B-411C-BEB8-52B07A7D5FD0}" srcOrd="3" destOrd="0" presId="urn:microsoft.com/office/officeart/2005/8/layout/chevron2"/>
    <dgm:cxn modelId="{999DA9EA-F92C-4AB5-B64F-A20BB5B8EBA7}" type="presParOf" srcId="{E1E534A0-1F21-4904-8699-D0D2E1714E44}" destId="{C80A0C7A-3C96-47C4-9704-C19DFBE50841}" srcOrd="4" destOrd="0" presId="urn:microsoft.com/office/officeart/2005/8/layout/chevron2"/>
    <dgm:cxn modelId="{EFF1F18A-6D66-4D40-97D0-009480FFF799}" type="presParOf" srcId="{C80A0C7A-3C96-47C4-9704-C19DFBE50841}" destId="{B931EB15-9316-4CED-BACE-3B49E28C0060}" srcOrd="0" destOrd="0" presId="urn:microsoft.com/office/officeart/2005/8/layout/chevron2"/>
    <dgm:cxn modelId="{D58A7E98-CCB4-4849-91C9-E171E77433D7}" type="presParOf" srcId="{C80A0C7A-3C96-47C4-9704-C19DFBE50841}" destId="{3C8CBB79-6163-4C46-A940-823072C4E089}"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16C25E6-0B4B-4CB7-B803-B492A7A026F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41119C1-E7C9-4519-98AF-DA0CCE6CA3F6}">
      <dgm:prSet/>
      <dgm:spPr/>
      <dgm:t>
        <a:bodyPr/>
        <a:lstStyle/>
        <a:p>
          <a:r>
            <a:rPr lang="en-US" dirty="0"/>
            <a:t>Word Tokenization – The sentence received by the chatbot is split into multiple words</a:t>
          </a:r>
        </a:p>
      </dgm:t>
    </dgm:pt>
    <dgm:pt modelId="{0B9262C0-8824-4025-BE1E-3019FE5476CD}" type="parTrans" cxnId="{CDA57F6A-57E7-481B-9F73-A0B803F723E9}">
      <dgm:prSet/>
      <dgm:spPr/>
      <dgm:t>
        <a:bodyPr/>
        <a:lstStyle/>
        <a:p>
          <a:endParaRPr lang="en-US"/>
        </a:p>
      </dgm:t>
    </dgm:pt>
    <dgm:pt modelId="{127B6507-56C3-44FC-AC0E-E75FF468B9E1}" type="sibTrans" cxnId="{CDA57F6A-57E7-481B-9F73-A0B803F723E9}">
      <dgm:prSet/>
      <dgm:spPr/>
      <dgm:t>
        <a:bodyPr/>
        <a:lstStyle/>
        <a:p>
          <a:endParaRPr lang="en-US"/>
        </a:p>
      </dgm:t>
    </dgm:pt>
    <dgm:pt modelId="{55BF2D7B-D8A9-4711-AB60-D7262761E1BD}">
      <dgm:prSet/>
      <dgm:spPr/>
      <dgm:t>
        <a:bodyPr/>
        <a:lstStyle/>
        <a:p>
          <a:r>
            <a:rPr lang="en-US"/>
            <a:t>Stemming – Porter Stemmer is used for the initial preprocessing of text</a:t>
          </a:r>
        </a:p>
      </dgm:t>
    </dgm:pt>
    <dgm:pt modelId="{8ABC450C-B052-4907-8C62-719F1D8EA230}" type="parTrans" cxnId="{75BBF995-82E5-46AA-8DBC-A5267284C13C}">
      <dgm:prSet/>
      <dgm:spPr/>
      <dgm:t>
        <a:bodyPr/>
        <a:lstStyle/>
        <a:p>
          <a:endParaRPr lang="en-US"/>
        </a:p>
      </dgm:t>
    </dgm:pt>
    <dgm:pt modelId="{C32AF57F-C15E-44B1-9AA1-388191DE0DD5}" type="sibTrans" cxnId="{75BBF995-82E5-46AA-8DBC-A5267284C13C}">
      <dgm:prSet/>
      <dgm:spPr/>
      <dgm:t>
        <a:bodyPr/>
        <a:lstStyle/>
        <a:p>
          <a:endParaRPr lang="en-US"/>
        </a:p>
      </dgm:t>
    </dgm:pt>
    <dgm:pt modelId="{D29DED1B-6502-4F59-801A-99482B3844FC}">
      <dgm:prSet/>
      <dgm:spPr/>
      <dgm:t>
        <a:bodyPr/>
        <a:lstStyle/>
        <a:p>
          <a:r>
            <a:rPr lang="en-US" dirty="0" err="1"/>
            <a:t>Bag_of_words</a:t>
          </a:r>
          <a:r>
            <a:rPr lang="en-US"/>
            <a:t> – Creates an Indexed array of for each known word in the sentence provided by the user which is passed on to the model for giving an appropriate response</a:t>
          </a:r>
        </a:p>
      </dgm:t>
    </dgm:pt>
    <dgm:pt modelId="{9C2C7BF4-E571-4DAF-A1EB-4E41F4291DAF}" type="parTrans" cxnId="{BEA511B0-2DD8-491E-B2A9-DE8B2B86A704}">
      <dgm:prSet/>
      <dgm:spPr/>
      <dgm:t>
        <a:bodyPr/>
        <a:lstStyle/>
        <a:p>
          <a:endParaRPr lang="en-US"/>
        </a:p>
      </dgm:t>
    </dgm:pt>
    <dgm:pt modelId="{76ADE77D-66E5-49CC-84FC-5FAEC519FDCA}" type="sibTrans" cxnId="{BEA511B0-2DD8-491E-B2A9-DE8B2B86A704}">
      <dgm:prSet/>
      <dgm:spPr/>
      <dgm:t>
        <a:bodyPr/>
        <a:lstStyle/>
        <a:p>
          <a:endParaRPr lang="en-US"/>
        </a:p>
      </dgm:t>
    </dgm:pt>
    <dgm:pt modelId="{523AEA19-F003-48AC-AE74-4E871E501208}" type="pres">
      <dgm:prSet presAssocID="{416C25E6-0B4B-4CB7-B803-B492A7A026F7}" presName="root" presStyleCnt="0">
        <dgm:presLayoutVars>
          <dgm:dir/>
          <dgm:resizeHandles val="exact"/>
        </dgm:presLayoutVars>
      </dgm:prSet>
      <dgm:spPr/>
    </dgm:pt>
    <dgm:pt modelId="{F50A4FE9-DDD4-406E-8DBA-6DA3CE84CFE9}" type="pres">
      <dgm:prSet presAssocID="{541119C1-E7C9-4519-98AF-DA0CCE6CA3F6}" presName="compNode" presStyleCnt="0"/>
      <dgm:spPr/>
    </dgm:pt>
    <dgm:pt modelId="{F68FB7A6-77C1-4472-92FF-52FBF56BF412}" type="pres">
      <dgm:prSet presAssocID="{541119C1-E7C9-4519-98AF-DA0CCE6CA3F6}" presName="bgRect" presStyleLbl="bgShp" presStyleIdx="0" presStyleCnt="3"/>
      <dgm:spPr/>
    </dgm:pt>
    <dgm:pt modelId="{D882A8E4-6F60-454C-BA61-43DB3C22D0C8}" type="pres">
      <dgm:prSet presAssocID="{541119C1-E7C9-4519-98AF-DA0CCE6CA3F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61011430-DD3D-4E1F-800A-9D32A5EEF0ED}" type="pres">
      <dgm:prSet presAssocID="{541119C1-E7C9-4519-98AF-DA0CCE6CA3F6}" presName="spaceRect" presStyleCnt="0"/>
      <dgm:spPr/>
    </dgm:pt>
    <dgm:pt modelId="{3330F177-F4E4-4793-AD47-218164B59086}" type="pres">
      <dgm:prSet presAssocID="{541119C1-E7C9-4519-98AF-DA0CCE6CA3F6}" presName="parTx" presStyleLbl="revTx" presStyleIdx="0" presStyleCnt="3">
        <dgm:presLayoutVars>
          <dgm:chMax val="0"/>
          <dgm:chPref val="0"/>
        </dgm:presLayoutVars>
      </dgm:prSet>
      <dgm:spPr/>
    </dgm:pt>
    <dgm:pt modelId="{8D30B6A9-D3E5-4C8F-8C8C-41F70AE0AF58}" type="pres">
      <dgm:prSet presAssocID="{127B6507-56C3-44FC-AC0E-E75FF468B9E1}" presName="sibTrans" presStyleCnt="0"/>
      <dgm:spPr/>
    </dgm:pt>
    <dgm:pt modelId="{5A3B74AD-3F10-49C7-AEAF-87E181E071B4}" type="pres">
      <dgm:prSet presAssocID="{55BF2D7B-D8A9-4711-AB60-D7262761E1BD}" presName="compNode" presStyleCnt="0"/>
      <dgm:spPr/>
    </dgm:pt>
    <dgm:pt modelId="{949461F4-D8C8-45D7-974A-8EB2DA1F568D}" type="pres">
      <dgm:prSet presAssocID="{55BF2D7B-D8A9-4711-AB60-D7262761E1BD}" presName="bgRect" presStyleLbl="bgShp" presStyleIdx="1" presStyleCnt="3"/>
      <dgm:spPr/>
    </dgm:pt>
    <dgm:pt modelId="{37F78C5F-CE0B-44A6-92C2-0F77F82ADEED}" type="pres">
      <dgm:prSet presAssocID="{55BF2D7B-D8A9-4711-AB60-D7262761E1B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C2FBE734-C66E-4AB6-8DDA-40D9CA0B304A}" type="pres">
      <dgm:prSet presAssocID="{55BF2D7B-D8A9-4711-AB60-D7262761E1BD}" presName="spaceRect" presStyleCnt="0"/>
      <dgm:spPr/>
    </dgm:pt>
    <dgm:pt modelId="{97249EA6-7169-4BFE-BB7B-E339F2F6135D}" type="pres">
      <dgm:prSet presAssocID="{55BF2D7B-D8A9-4711-AB60-D7262761E1BD}" presName="parTx" presStyleLbl="revTx" presStyleIdx="1" presStyleCnt="3">
        <dgm:presLayoutVars>
          <dgm:chMax val="0"/>
          <dgm:chPref val="0"/>
        </dgm:presLayoutVars>
      </dgm:prSet>
      <dgm:spPr/>
    </dgm:pt>
    <dgm:pt modelId="{66C50ACE-3ACF-4DD4-83CF-EA4D74AC09C2}" type="pres">
      <dgm:prSet presAssocID="{C32AF57F-C15E-44B1-9AA1-388191DE0DD5}" presName="sibTrans" presStyleCnt="0"/>
      <dgm:spPr/>
    </dgm:pt>
    <dgm:pt modelId="{D847F56B-8F7D-429D-AE56-B20BBCF17945}" type="pres">
      <dgm:prSet presAssocID="{D29DED1B-6502-4F59-801A-99482B3844FC}" presName="compNode" presStyleCnt="0"/>
      <dgm:spPr/>
    </dgm:pt>
    <dgm:pt modelId="{25A4DF84-E1E5-48DB-A2A3-45AE1AB8FF27}" type="pres">
      <dgm:prSet presAssocID="{D29DED1B-6502-4F59-801A-99482B3844FC}" presName="bgRect" presStyleLbl="bgShp" presStyleIdx="2" presStyleCnt="3"/>
      <dgm:spPr/>
    </dgm:pt>
    <dgm:pt modelId="{83BD3DBC-0238-475E-BFD2-64A499EEE570}" type="pres">
      <dgm:prSet presAssocID="{D29DED1B-6502-4F59-801A-99482B3844F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aper"/>
        </a:ext>
      </dgm:extLst>
    </dgm:pt>
    <dgm:pt modelId="{5FA6209A-D74F-466C-B33D-6A89BF9AE5C9}" type="pres">
      <dgm:prSet presAssocID="{D29DED1B-6502-4F59-801A-99482B3844FC}" presName="spaceRect" presStyleCnt="0"/>
      <dgm:spPr/>
    </dgm:pt>
    <dgm:pt modelId="{E5E0D793-29A2-4A19-B37D-AC153CF92E5E}" type="pres">
      <dgm:prSet presAssocID="{D29DED1B-6502-4F59-801A-99482B3844FC}" presName="parTx" presStyleLbl="revTx" presStyleIdx="2" presStyleCnt="3">
        <dgm:presLayoutVars>
          <dgm:chMax val="0"/>
          <dgm:chPref val="0"/>
        </dgm:presLayoutVars>
      </dgm:prSet>
      <dgm:spPr/>
    </dgm:pt>
  </dgm:ptLst>
  <dgm:cxnLst>
    <dgm:cxn modelId="{CDA57F6A-57E7-481B-9F73-A0B803F723E9}" srcId="{416C25E6-0B4B-4CB7-B803-B492A7A026F7}" destId="{541119C1-E7C9-4519-98AF-DA0CCE6CA3F6}" srcOrd="0" destOrd="0" parTransId="{0B9262C0-8824-4025-BE1E-3019FE5476CD}" sibTransId="{127B6507-56C3-44FC-AC0E-E75FF468B9E1}"/>
    <dgm:cxn modelId="{67666F8E-45DE-48DA-A12E-7A48CFA08F1F}" type="presOf" srcId="{416C25E6-0B4B-4CB7-B803-B492A7A026F7}" destId="{523AEA19-F003-48AC-AE74-4E871E501208}" srcOrd="0" destOrd="0" presId="urn:microsoft.com/office/officeart/2018/2/layout/IconVerticalSolidList"/>
    <dgm:cxn modelId="{75BBF995-82E5-46AA-8DBC-A5267284C13C}" srcId="{416C25E6-0B4B-4CB7-B803-B492A7A026F7}" destId="{55BF2D7B-D8A9-4711-AB60-D7262761E1BD}" srcOrd="1" destOrd="0" parTransId="{8ABC450C-B052-4907-8C62-719F1D8EA230}" sibTransId="{C32AF57F-C15E-44B1-9AA1-388191DE0DD5}"/>
    <dgm:cxn modelId="{263EC196-A062-4EA6-AAB7-4809CFF13610}" type="presOf" srcId="{D29DED1B-6502-4F59-801A-99482B3844FC}" destId="{E5E0D793-29A2-4A19-B37D-AC153CF92E5E}" srcOrd="0" destOrd="0" presId="urn:microsoft.com/office/officeart/2018/2/layout/IconVerticalSolidList"/>
    <dgm:cxn modelId="{BEA511B0-2DD8-491E-B2A9-DE8B2B86A704}" srcId="{416C25E6-0B4B-4CB7-B803-B492A7A026F7}" destId="{D29DED1B-6502-4F59-801A-99482B3844FC}" srcOrd="2" destOrd="0" parTransId="{9C2C7BF4-E571-4DAF-A1EB-4E41F4291DAF}" sibTransId="{76ADE77D-66E5-49CC-84FC-5FAEC519FDCA}"/>
    <dgm:cxn modelId="{83976AD1-3F15-4953-9EA3-D729DAAD0C34}" type="presOf" srcId="{55BF2D7B-D8A9-4711-AB60-D7262761E1BD}" destId="{97249EA6-7169-4BFE-BB7B-E339F2F6135D}" srcOrd="0" destOrd="0" presId="urn:microsoft.com/office/officeart/2018/2/layout/IconVerticalSolidList"/>
    <dgm:cxn modelId="{75C2BDED-C884-461B-8D7D-927A0EBDE057}" type="presOf" srcId="{541119C1-E7C9-4519-98AF-DA0CCE6CA3F6}" destId="{3330F177-F4E4-4793-AD47-218164B59086}" srcOrd="0" destOrd="0" presId="urn:microsoft.com/office/officeart/2018/2/layout/IconVerticalSolidList"/>
    <dgm:cxn modelId="{3D9579D8-FE3B-4AD4-BA5F-2C2C8E10E2F2}" type="presParOf" srcId="{523AEA19-F003-48AC-AE74-4E871E501208}" destId="{F50A4FE9-DDD4-406E-8DBA-6DA3CE84CFE9}" srcOrd="0" destOrd="0" presId="urn:microsoft.com/office/officeart/2018/2/layout/IconVerticalSolidList"/>
    <dgm:cxn modelId="{E7FF2510-34F4-4218-8299-3C69407ADDC8}" type="presParOf" srcId="{F50A4FE9-DDD4-406E-8DBA-6DA3CE84CFE9}" destId="{F68FB7A6-77C1-4472-92FF-52FBF56BF412}" srcOrd="0" destOrd="0" presId="urn:microsoft.com/office/officeart/2018/2/layout/IconVerticalSolidList"/>
    <dgm:cxn modelId="{B14D13A9-9D0C-48FE-9232-7F2113380A1C}" type="presParOf" srcId="{F50A4FE9-DDD4-406E-8DBA-6DA3CE84CFE9}" destId="{D882A8E4-6F60-454C-BA61-43DB3C22D0C8}" srcOrd="1" destOrd="0" presId="urn:microsoft.com/office/officeart/2018/2/layout/IconVerticalSolidList"/>
    <dgm:cxn modelId="{9BEB6205-87B1-454E-8A22-FBC24CC101E2}" type="presParOf" srcId="{F50A4FE9-DDD4-406E-8DBA-6DA3CE84CFE9}" destId="{61011430-DD3D-4E1F-800A-9D32A5EEF0ED}" srcOrd="2" destOrd="0" presId="urn:microsoft.com/office/officeart/2018/2/layout/IconVerticalSolidList"/>
    <dgm:cxn modelId="{7D20475C-84F8-468E-8363-51251A2EB1C6}" type="presParOf" srcId="{F50A4FE9-DDD4-406E-8DBA-6DA3CE84CFE9}" destId="{3330F177-F4E4-4793-AD47-218164B59086}" srcOrd="3" destOrd="0" presId="urn:microsoft.com/office/officeart/2018/2/layout/IconVerticalSolidList"/>
    <dgm:cxn modelId="{6D44CE3E-E1FA-4EC5-9B62-F7A31A0C84AA}" type="presParOf" srcId="{523AEA19-F003-48AC-AE74-4E871E501208}" destId="{8D30B6A9-D3E5-4C8F-8C8C-41F70AE0AF58}" srcOrd="1" destOrd="0" presId="urn:microsoft.com/office/officeart/2018/2/layout/IconVerticalSolidList"/>
    <dgm:cxn modelId="{9F64537E-B998-4A62-8872-366F2322DAB1}" type="presParOf" srcId="{523AEA19-F003-48AC-AE74-4E871E501208}" destId="{5A3B74AD-3F10-49C7-AEAF-87E181E071B4}" srcOrd="2" destOrd="0" presId="urn:microsoft.com/office/officeart/2018/2/layout/IconVerticalSolidList"/>
    <dgm:cxn modelId="{EF46AD8B-72C6-4FD3-9CAC-F9360CA80E2A}" type="presParOf" srcId="{5A3B74AD-3F10-49C7-AEAF-87E181E071B4}" destId="{949461F4-D8C8-45D7-974A-8EB2DA1F568D}" srcOrd="0" destOrd="0" presId="urn:microsoft.com/office/officeart/2018/2/layout/IconVerticalSolidList"/>
    <dgm:cxn modelId="{3A35588C-D081-473A-BE58-7F677F6BF57B}" type="presParOf" srcId="{5A3B74AD-3F10-49C7-AEAF-87E181E071B4}" destId="{37F78C5F-CE0B-44A6-92C2-0F77F82ADEED}" srcOrd="1" destOrd="0" presId="urn:microsoft.com/office/officeart/2018/2/layout/IconVerticalSolidList"/>
    <dgm:cxn modelId="{3FDEAC46-78AD-47DB-A002-10FE91D2DB86}" type="presParOf" srcId="{5A3B74AD-3F10-49C7-AEAF-87E181E071B4}" destId="{C2FBE734-C66E-4AB6-8DDA-40D9CA0B304A}" srcOrd="2" destOrd="0" presId="urn:microsoft.com/office/officeart/2018/2/layout/IconVerticalSolidList"/>
    <dgm:cxn modelId="{D966A3BB-6AA4-412B-B55A-D54E69E7CAD5}" type="presParOf" srcId="{5A3B74AD-3F10-49C7-AEAF-87E181E071B4}" destId="{97249EA6-7169-4BFE-BB7B-E339F2F6135D}" srcOrd="3" destOrd="0" presId="urn:microsoft.com/office/officeart/2018/2/layout/IconVerticalSolidList"/>
    <dgm:cxn modelId="{E48DD274-1EEA-40C5-98C6-ED5120756D1D}" type="presParOf" srcId="{523AEA19-F003-48AC-AE74-4E871E501208}" destId="{66C50ACE-3ACF-4DD4-83CF-EA4D74AC09C2}" srcOrd="3" destOrd="0" presId="urn:microsoft.com/office/officeart/2018/2/layout/IconVerticalSolidList"/>
    <dgm:cxn modelId="{C1DF264E-3142-403E-A950-8C64BFAA3BC0}" type="presParOf" srcId="{523AEA19-F003-48AC-AE74-4E871E501208}" destId="{D847F56B-8F7D-429D-AE56-B20BBCF17945}" srcOrd="4" destOrd="0" presId="urn:microsoft.com/office/officeart/2018/2/layout/IconVerticalSolidList"/>
    <dgm:cxn modelId="{42815908-A72F-4D92-B462-BD6989B0FD6D}" type="presParOf" srcId="{D847F56B-8F7D-429D-AE56-B20BBCF17945}" destId="{25A4DF84-E1E5-48DB-A2A3-45AE1AB8FF27}" srcOrd="0" destOrd="0" presId="urn:microsoft.com/office/officeart/2018/2/layout/IconVerticalSolidList"/>
    <dgm:cxn modelId="{AB081433-5D8B-448F-9A39-B7EE8DF2610C}" type="presParOf" srcId="{D847F56B-8F7D-429D-AE56-B20BBCF17945}" destId="{83BD3DBC-0238-475E-BFD2-64A499EEE570}" srcOrd="1" destOrd="0" presId="urn:microsoft.com/office/officeart/2018/2/layout/IconVerticalSolidList"/>
    <dgm:cxn modelId="{999F2A6C-703D-465F-98A8-484BB8ACF92F}" type="presParOf" srcId="{D847F56B-8F7D-429D-AE56-B20BBCF17945}" destId="{5FA6209A-D74F-466C-B33D-6A89BF9AE5C9}" srcOrd="2" destOrd="0" presId="urn:microsoft.com/office/officeart/2018/2/layout/IconVerticalSolidList"/>
    <dgm:cxn modelId="{650AE564-0B4F-40D8-92A8-50B021FB6126}" type="presParOf" srcId="{D847F56B-8F7D-429D-AE56-B20BBCF17945}" destId="{E5E0D793-29A2-4A19-B37D-AC153CF92E5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E2146DE-9FE6-4C56-8ADC-9CF3FEB71E45}" type="doc">
      <dgm:prSet loTypeId="urn:microsoft.com/office/officeart/2005/8/layout/StepDownProcess" loCatId="process" qsTypeId="urn:microsoft.com/office/officeart/2005/8/quickstyle/simple2" qsCatId="simple" csTypeId="urn:microsoft.com/office/officeart/2005/8/colors/colorful5" csCatId="colorful" phldr="1"/>
      <dgm:spPr/>
      <dgm:t>
        <a:bodyPr/>
        <a:lstStyle/>
        <a:p>
          <a:endParaRPr lang="en-US"/>
        </a:p>
      </dgm:t>
    </dgm:pt>
    <dgm:pt modelId="{4798295D-BD48-48C2-B83E-2B6F70DEE948}">
      <dgm:prSet/>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Sentence Tokenization </a:t>
          </a:r>
          <a:r>
            <a:rPr lang="en-US" dirty="0"/>
            <a:t>- The paragraph received by the chatbot is split into multiple sentences</a:t>
          </a:r>
        </a:p>
        <a:p>
          <a:pPr marL="0" lvl="0" defTabSz="755650">
            <a:lnSpc>
              <a:spcPct val="90000"/>
            </a:lnSpc>
            <a:spcBef>
              <a:spcPct val="0"/>
            </a:spcBef>
            <a:spcAft>
              <a:spcPct val="35000"/>
            </a:spcAft>
            <a:buNone/>
          </a:pPr>
          <a:endParaRPr lang="en-US" dirty="0"/>
        </a:p>
      </dgm:t>
    </dgm:pt>
    <dgm:pt modelId="{D2291497-4A2D-4870-B2EF-8E491C10BB67}" type="parTrans" cxnId="{483601C4-13DF-41E3-AB13-7FBCD67D4D57}">
      <dgm:prSet/>
      <dgm:spPr/>
      <dgm:t>
        <a:bodyPr/>
        <a:lstStyle/>
        <a:p>
          <a:endParaRPr lang="en-US"/>
        </a:p>
      </dgm:t>
    </dgm:pt>
    <dgm:pt modelId="{3BDF8B31-2B39-4F64-86F5-8057F8800FDC}" type="sibTrans" cxnId="{483601C4-13DF-41E3-AB13-7FBCD67D4D57}">
      <dgm:prSet>
        <dgm:style>
          <a:lnRef idx="1">
            <a:schemeClr val="accent1"/>
          </a:lnRef>
          <a:fillRef idx="0">
            <a:schemeClr val="accent1"/>
          </a:fillRef>
          <a:effectRef idx="0">
            <a:schemeClr val="accent1"/>
          </a:effectRef>
          <a:fontRef idx="minor">
            <a:schemeClr val="tx1"/>
          </a:fontRef>
        </dgm:style>
      </dgm:prSet>
      <dgm:spPr/>
      <dgm:t>
        <a:bodyPr/>
        <a:lstStyle/>
        <a:p>
          <a:endParaRPr lang="en-US"/>
        </a:p>
      </dgm:t>
    </dgm:pt>
    <dgm:pt modelId="{B749FB86-6F22-4280-8F0C-E42BC13D117A}">
      <dgm:prSet/>
      <dgm:spPr/>
      <dgm:t>
        <a:bodyPr/>
        <a:lstStyle/>
        <a:p>
          <a:r>
            <a:rPr lang="en-US" b="1"/>
            <a:t>Stop word removal </a:t>
          </a:r>
          <a:r>
            <a:rPr lang="en-US"/>
            <a:t>- Removing the words that occur commonly across all the documents in the corpus</a:t>
          </a:r>
        </a:p>
      </dgm:t>
    </dgm:pt>
    <dgm:pt modelId="{B7E9C887-C34F-4AFB-A1B5-EAEDD0059F23}" type="parTrans" cxnId="{9B766446-71C2-4218-A3B1-04EEA4377805}">
      <dgm:prSet/>
      <dgm:spPr/>
      <dgm:t>
        <a:bodyPr/>
        <a:lstStyle/>
        <a:p>
          <a:endParaRPr lang="en-US"/>
        </a:p>
      </dgm:t>
    </dgm:pt>
    <dgm:pt modelId="{29F1B1E2-6D20-42AD-B0A2-FF6C4FA36215}" type="sibTrans" cxnId="{9B766446-71C2-4218-A3B1-04EEA4377805}">
      <dgm:prSet/>
      <dgm:spPr/>
      <dgm:t>
        <a:bodyPr/>
        <a:lstStyle/>
        <a:p>
          <a:endParaRPr lang="en-US"/>
        </a:p>
      </dgm:t>
    </dgm:pt>
    <dgm:pt modelId="{DB2B7104-686C-4FE2-8968-67F8D0B641D9}">
      <dgm:prSet/>
      <dgm:spPr/>
      <dgm:t>
        <a:bodyPr/>
        <a:lstStyle/>
        <a:p>
          <a:r>
            <a:rPr lang="en-US" b="1" dirty="0"/>
            <a:t>Word Tokenization </a:t>
          </a:r>
          <a:r>
            <a:rPr lang="en-US" dirty="0"/>
            <a:t>- The sentence received by the chatbot is split into multiple words</a:t>
          </a:r>
          <a:endParaRPr lang="en-IN" dirty="0"/>
        </a:p>
      </dgm:t>
    </dgm:pt>
    <dgm:pt modelId="{87FD0805-F1CA-4F85-824D-3B4B5C4EA482}" type="parTrans" cxnId="{AFCADF45-8819-4E48-90E0-BC9A60366F60}">
      <dgm:prSet/>
      <dgm:spPr/>
      <dgm:t>
        <a:bodyPr/>
        <a:lstStyle/>
        <a:p>
          <a:endParaRPr lang="en-IN"/>
        </a:p>
      </dgm:t>
    </dgm:pt>
    <dgm:pt modelId="{9E9F28DD-F382-4452-80AE-9D4A2B3C01A4}" type="sibTrans" cxnId="{AFCADF45-8819-4E48-90E0-BC9A60366F60}">
      <dgm:prSet/>
      <dgm:spPr/>
      <dgm:t>
        <a:bodyPr/>
        <a:lstStyle/>
        <a:p>
          <a:endParaRPr lang="en-IN"/>
        </a:p>
      </dgm:t>
    </dgm:pt>
    <dgm:pt modelId="{347E880C-342C-4C10-BA40-95B7CB6E1F6B}" type="pres">
      <dgm:prSet presAssocID="{0E2146DE-9FE6-4C56-8ADC-9CF3FEB71E45}" presName="rootnode" presStyleCnt="0">
        <dgm:presLayoutVars>
          <dgm:chMax/>
          <dgm:chPref/>
          <dgm:dir/>
          <dgm:animLvl val="lvl"/>
        </dgm:presLayoutVars>
      </dgm:prSet>
      <dgm:spPr/>
    </dgm:pt>
    <dgm:pt modelId="{DC9FEEE6-E7EE-4B70-A426-2CB43739D4B8}" type="pres">
      <dgm:prSet presAssocID="{4798295D-BD48-48C2-B83E-2B6F70DEE948}" presName="composite" presStyleCnt="0"/>
      <dgm:spPr/>
    </dgm:pt>
    <dgm:pt modelId="{5FEF8FE0-6EC2-4E02-AAC0-E429A5C767DD}" type="pres">
      <dgm:prSet presAssocID="{4798295D-BD48-48C2-B83E-2B6F70DEE948}" presName="bentUpArrow1" presStyleLbl="alignImgPlace1" presStyleIdx="0" presStyleCnt="2"/>
      <dgm:spPr/>
    </dgm:pt>
    <dgm:pt modelId="{4DA9E6AA-E75E-498E-B635-2F5C86490531}" type="pres">
      <dgm:prSet presAssocID="{4798295D-BD48-48C2-B83E-2B6F70DEE948}" presName="ParentText" presStyleLbl="node1" presStyleIdx="0" presStyleCnt="3">
        <dgm:presLayoutVars>
          <dgm:chMax val="1"/>
          <dgm:chPref val="1"/>
          <dgm:bulletEnabled val="1"/>
        </dgm:presLayoutVars>
      </dgm:prSet>
      <dgm:spPr/>
    </dgm:pt>
    <dgm:pt modelId="{42E20B86-FBB6-4F9B-BF7A-7FD2840A02ED}" type="pres">
      <dgm:prSet presAssocID="{4798295D-BD48-48C2-B83E-2B6F70DEE948}" presName="ChildText" presStyleLbl="revTx" presStyleIdx="0" presStyleCnt="2">
        <dgm:presLayoutVars>
          <dgm:chMax val="0"/>
          <dgm:chPref val="0"/>
          <dgm:bulletEnabled val="1"/>
        </dgm:presLayoutVars>
      </dgm:prSet>
      <dgm:spPr/>
    </dgm:pt>
    <dgm:pt modelId="{73ECBD29-B8E4-478D-A3B3-BCBDB9329075}" type="pres">
      <dgm:prSet presAssocID="{3BDF8B31-2B39-4F64-86F5-8057F8800FDC}" presName="sibTrans" presStyleCnt="0"/>
      <dgm:spPr/>
    </dgm:pt>
    <dgm:pt modelId="{F092E664-9323-4E49-B5BF-B138BDF7ED97}" type="pres">
      <dgm:prSet presAssocID="{DB2B7104-686C-4FE2-8968-67F8D0B641D9}" presName="composite" presStyleCnt="0"/>
      <dgm:spPr/>
    </dgm:pt>
    <dgm:pt modelId="{0E2EA428-9149-4BBB-B8CC-30E9176CE856}" type="pres">
      <dgm:prSet presAssocID="{DB2B7104-686C-4FE2-8968-67F8D0B641D9}" presName="bentUpArrow1" presStyleLbl="alignImgPlace1" presStyleIdx="1" presStyleCnt="2"/>
      <dgm:spPr/>
    </dgm:pt>
    <dgm:pt modelId="{71FF917A-4825-4420-91D4-88CDC5E509A5}" type="pres">
      <dgm:prSet presAssocID="{DB2B7104-686C-4FE2-8968-67F8D0B641D9}" presName="ParentText" presStyleLbl="node1" presStyleIdx="1" presStyleCnt="3">
        <dgm:presLayoutVars>
          <dgm:chMax val="1"/>
          <dgm:chPref val="1"/>
          <dgm:bulletEnabled val="1"/>
        </dgm:presLayoutVars>
      </dgm:prSet>
      <dgm:spPr/>
    </dgm:pt>
    <dgm:pt modelId="{0A94C929-A994-4D0B-B92F-8DC154B4E0CF}" type="pres">
      <dgm:prSet presAssocID="{DB2B7104-686C-4FE2-8968-67F8D0B641D9}" presName="ChildText" presStyleLbl="revTx" presStyleIdx="1" presStyleCnt="2">
        <dgm:presLayoutVars>
          <dgm:chMax val="0"/>
          <dgm:chPref val="0"/>
          <dgm:bulletEnabled val="1"/>
        </dgm:presLayoutVars>
      </dgm:prSet>
      <dgm:spPr/>
    </dgm:pt>
    <dgm:pt modelId="{C78EACA2-796A-44E1-BBDA-C4FFA1835667}" type="pres">
      <dgm:prSet presAssocID="{9E9F28DD-F382-4452-80AE-9D4A2B3C01A4}" presName="sibTrans" presStyleCnt="0"/>
      <dgm:spPr/>
    </dgm:pt>
    <dgm:pt modelId="{37FAC579-B845-4FB7-846B-CA1D3A1CE781}" type="pres">
      <dgm:prSet presAssocID="{B749FB86-6F22-4280-8F0C-E42BC13D117A}" presName="composite" presStyleCnt="0"/>
      <dgm:spPr/>
    </dgm:pt>
    <dgm:pt modelId="{EB196A6B-4537-4F2D-ABFD-DF7C11582A4D}" type="pres">
      <dgm:prSet presAssocID="{B749FB86-6F22-4280-8F0C-E42BC13D117A}" presName="ParentText" presStyleLbl="node1" presStyleIdx="2" presStyleCnt="3">
        <dgm:presLayoutVars>
          <dgm:chMax val="1"/>
          <dgm:chPref val="1"/>
          <dgm:bulletEnabled val="1"/>
        </dgm:presLayoutVars>
      </dgm:prSet>
      <dgm:spPr/>
    </dgm:pt>
  </dgm:ptLst>
  <dgm:cxnLst>
    <dgm:cxn modelId="{D4AD5438-7D66-4B87-97B9-49F4AEFBA308}" type="presOf" srcId="{B749FB86-6F22-4280-8F0C-E42BC13D117A}" destId="{EB196A6B-4537-4F2D-ABFD-DF7C11582A4D}" srcOrd="0" destOrd="0" presId="urn:microsoft.com/office/officeart/2005/8/layout/StepDownProcess"/>
    <dgm:cxn modelId="{C632F844-ECF5-4CF4-8295-E659C0DCADCF}" type="presOf" srcId="{0E2146DE-9FE6-4C56-8ADC-9CF3FEB71E45}" destId="{347E880C-342C-4C10-BA40-95B7CB6E1F6B}" srcOrd="0" destOrd="0" presId="urn:microsoft.com/office/officeart/2005/8/layout/StepDownProcess"/>
    <dgm:cxn modelId="{AFCADF45-8819-4E48-90E0-BC9A60366F60}" srcId="{0E2146DE-9FE6-4C56-8ADC-9CF3FEB71E45}" destId="{DB2B7104-686C-4FE2-8968-67F8D0B641D9}" srcOrd="1" destOrd="0" parTransId="{87FD0805-F1CA-4F85-824D-3B4B5C4EA482}" sibTransId="{9E9F28DD-F382-4452-80AE-9D4A2B3C01A4}"/>
    <dgm:cxn modelId="{9B766446-71C2-4218-A3B1-04EEA4377805}" srcId="{0E2146DE-9FE6-4C56-8ADC-9CF3FEB71E45}" destId="{B749FB86-6F22-4280-8F0C-E42BC13D117A}" srcOrd="2" destOrd="0" parTransId="{B7E9C887-C34F-4AFB-A1B5-EAEDD0059F23}" sibTransId="{29F1B1E2-6D20-42AD-B0A2-FF6C4FA36215}"/>
    <dgm:cxn modelId="{627A4F75-2EF7-4861-BC54-AE13B4F18EA3}" type="presOf" srcId="{4798295D-BD48-48C2-B83E-2B6F70DEE948}" destId="{4DA9E6AA-E75E-498E-B635-2F5C86490531}" srcOrd="0" destOrd="0" presId="urn:microsoft.com/office/officeart/2005/8/layout/StepDownProcess"/>
    <dgm:cxn modelId="{F5221B9A-7526-49C9-A927-A5B6DA58CFC6}" type="presOf" srcId="{DB2B7104-686C-4FE2-8968-67F8D0B641D9}" destId="{71FF917A-4825-4420-91D4-88CDC5E509A5}" srcOrd="0" destOrd="0" presId="urn:microsoft.com/office/officeart/2005/8/layout/StepDownProcess"/>
    <dgm:cxn modelId="{483601C4-13DF-41E3-AB13-7FBCD67D4D57}" srcId="{0E2146DE-9FE6-4C56-8ADC-9CF3FEB71E45}" destId="{4798295D-BD48-48C2-B83E-2B6F70DEE948}" srcOrd="0" destOrd="0" parTransId="{D2291497-4A2D-4870-B2EF-8E491C10BB67}" sibTransId="{3BDF8B31-2B39-4F64-86F5-8057F8800FDC}"/>
    <dgm:cxn modelId="{C73FB902-9FA0-49C4-BE98-BC55632422A2}" type="presParOf" srcId="{347E880C-342C-4C10-BA40-95B7CB6E1F6B}" destId="{DC9FEEE6-E7EE-4B70-A426-2CB43739D4B8}" srcOrd="0" destOrd="0" presId="urn:microsoft.com/office/officeart/2005/8/layout/StepDownProcess"/>
    <dgm:cxn modelId="{6A6103EF-0CA6-4DD5-B3FC-27D7800C1101}" type="presParOf" srcId="{DC9FEEE6-E7EE-4B70-A426-2CB43739D4B8}" destId="{5FEF8FE0-6EC2-4E02-AAC0-E429A5C767DD}" srcOrd="0" destOrd="0" presId="urn:microsoft.com/office/officeart/2005/8/layout/StepDownProcess"/>
    <dgm:cxn modelId="{2C7F449F-B9CD-4A79-8FD3-AEAFD15BB2BD}" type="presParOf" srcId="{DC9FEEE6-E7EE-4B70-A426-2CB43739D4B8}" destId="{4DA9E6AA-E75E-498E-B635-2F5C86490531}" srcOrd="1" destOrd="0" presId="urn:microsoft.com/office/officeart/2005/8/layout/StepDownProcess"/>
    <dgm:cxn modelId="{784CEF6F-44FB-4B3F-BEA7-CB19846B6BEE}" type="presParOf" srcId="{DC9FEEE6-E7EE-4B70-A426-2CB43739D4B8}" destId="{42E20B86-FBB6-4F9B-BF7A-7FD2840A02ED}" srcOrd="2" destOrd="0" presId="urn:microsoft.com/office/officeart/2005/8/layout/StepDownProcess"/>
    <dgm:cxn modelId="{9101AB4F-C2E3-4D20-9518-157B44D1365E}" type="presParOf" srcId="{347E880C-342C-4C10-BA40-95B7CB6E1F6B}" destId="{73ECBD29-B8E4-478D-A3B3-BCBDB9329075}" srcOrd="1" destOrd="0" presId="urn:microsoft.com/office/officeart/2005/8/layout/StepDownProcess"/>
    <dgm:cxn modelId="{355B923E-5EFE-46A0-8421-3C69B939BC74}" type="presParOf" srcId="{347E880C-342C-4C10-BA40-95B7CB6E1F6B}" destId="{F092E664-9323-4E49-B5BF-B138BDF7ED97}" srcOrd="2" destOrd="0" presId="urn:microsoft.com/office/officeart/2005/8/layout/StepDownProcess"/>
    <dgm:cxn modelId="{5D0C2046-34AB-4C8F-8AE7-4DB0FB024D7B}" type="presParOf" srcId="{F092E664-9323-4E49-B5BF-B138BDF7ED97}" destId="{0E2EA428-9149-4BBB-B8CC-30E9176CE856}" srcOrd="0" destOrd="0" presId="urn:microsoft.com/office/officeart/2005/8/layout/StepDownProcess"/>
    <dgm:cxn modelId="{61091639-0E69-4159-BD9C-24AA64E954A4}" type="presParOf" srcId="{F092E664-9323-4E49-B5BF-B138BDF7ED97}" destId="{71FF917A-4825-4420-91D4-88CDC5E509A5}" srcOrd="1" destOrd="0" presId="urn:microsoft.com/office/officeart/2005/8/layout/StepDownProcess"/>
    <dgm:cxn modelId="{3717ADB3-B536-43C2-AB50-2BDD1FEA52BC}" type="presParOf" srcId="{F092E664-9323-4E49-B5BF-B138BDF7ED97}" destId="{0A94C929-A994-4D0B-B92F-8DC154B4E0CF}" srcOrd="2" destOrd="0" presId="urn:microsoft.com/office/officeart/2005/8/layout/StepDownProcess"/>
    <dgm:cxn modelId="{1DED0505-E6FC-4999-A364-53643414F412}" type="presParOf" srcId="{347E880C-342C-4C10-BA40-95B7CB6E1F6B}" destId="{C78EACA2-796A-44E1-BBDA-C4FFA1835667}" srcOrd="3" destOrd="0" presId="urn:microsoft.com/office/officeart/2005/8/layout/StepDownProcess"/>
    <dgm:cxn modelId="{321E3916-74B0-4D73-BBA9-53D2445F582F}" type="presParOf" srcId="{347E880C-342C-4C10-BA40-95B7CB6E1F6B}" destId="{37FAC579-B845-4FB7-846B-CA1D3A1CE781}" srcOrd="4" destOrd="0" presId="urn:microsoft.com/office/officeart/2005/8/layout/StepDownProcess"/>
    <dgm:cxn modelId="{EA6C22F7-A6C9-4721-B3B1-F506FE91DEE9}" type="presParOf" srcId="{37FAC579-B845-4FB7-846B-CA1D3A1CE781}" destId="{EB196A6B-4537-4F2D-ABFD-DF7C11582A4D}"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085790-F1E9-485A-8E22-80FA23A17235}">
      <dsp:nvSpPr>
        <dsp:cNvPr id="0" name=""/>
        <dsp:cNvSpPr/>
      </dsp:nvSpPr>
      <dsp:spPr>
        <a:xfrm rot="5400000">
          <a:off x="-212044" y="214927"/>
          <a:ext cx="1413632" cy="989542"/>
        </a:xfrm>
        <a:prstGeom prst="chevron">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t>Custom Dataset</a:t>
          </a:r>
          <a:r>
            <a:rPr lang="en-US" sz="1400" kern="1200" dirty="0"/>
            <a:t>: </a:t>
          </a:r>
        </a:p>
      </dsp:txBody>
      <dsp:txXfrm rot="-5400000">
        <a:off x="1" y="497653"/>
        <a:ext cx="989542" cy="424090"/>
      </dsp:txXfrm>
    </dsp:sp>
    <dsp:sp modelId="{A3ED2810-2DE7-4E80-9B8E-CBE5A10B78A8}">
      <dsp:nvSpPr>
        <dsp:cNvPr id="0" name=""/>
        <dsp:cNvSpPr/>
      </dsp:nvSpPr>
      <dsp:spPr>
        <a:xfrm rot="5400000">
          <a:off x="2680909" y="-1688484"/>
          <a:ext cx="918861" cy="4301594"/>
        </a:xfrm>
        <a:prstGeom prst="round2Same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endParaRPr lang="en-IN" sz="1100" kern="1200"/>
        </a:p>
        <a:p>
          <a:pPr marL="57150" lvl="1" indent="-57150" algn="l" defTabSz="488950">
            <a:lnSpc>
              <a:spcPct val="90000"/>
            </a:lnSpc>
            <a:spcBef>
              <a:spcPct val="0"/>
            </a:spcBef>
            <a:spcAft>
              <a:spcPct val="15000"/>
            </a:spcAft>
            <a:buChar char="•"/>
          </a:pPr>
          <a:r>
            <a:rPr lang="en-US" sz="1100" kern="1200"/>
            <a:t>For Chatbot Interaction, a custom dataset containing a set of responses and intents is also made in the format of a json folder which will be used to train the model used for text classification.</a:t>
          </a:r>
          <a:endParaRPr lang="en-IN" sz="1100" kern="1200" dirty="0"/>
        </a:p>
        <a:p>
          <a:pPr marL="57150" lvl="1" indent="-57150" algn="l" defTabSz="488950">
            <a:lnSpc>
              <a:spcPct val="90000"/>
            </a:lnSpc>
            <a:spcBef>
              <a:spcPct val="0"/>
            </a:spcBef>
            <a:spcAft>
              <a:spcPct val="15000"/>
            </a:spcAft>
            <a:buChar char="•"/>
          </a:pPr>
          <a:endParaRPr lang="en-IN" sz="1100" kern="1200"/>
        </a:p>
      </dsp:txBody>
      <dsp:txXfrm rot="-5400000">
        <a:off x="989543" y="47737"/>
        <a:ext cx="4256739" cy="829151"/>
      </dsp:txXfrm>
    </dsp:sp>
    <dsp:sp modelId="{24C1C45C-7749-4243-9D88-7490C70C425B}">
      <dsp:nvSpPr>
        <dsp:cNvPr id="0" name=""/>
        <dsp:cNvSpPr/>
      </dsp:nvSpPr>
      <dsp:spPr>
        <a:xfrm rot="5400000">
          <a:off x="-212044" y="1432056"/>
          <a:ext cx="1413632" cy="989542"/>
        </a:xfrm>
        <a:prstGeom prst="chevron">
          <a:avLst/>
        </a:prstGeom>
        <a:gradFill rotWithShape="0">
          <a:gsLst>
            <a:gs pos="0">
              <a:schemeClr val="accent5">
                <a:hueOff val="851228"/>
                <a:satOff val="0"/>
                <a:lumOff val="-11373"/>
                <a:alphaOff val="0"/>
                <a:tint val="100000"/>
                <a:shade val="100000"/>
                <a:satMod val="130000"/>
              </a:schemeClr>
            </a:gs>
            <a:gs pos="100000">
              <a:schemeClr val="accent5">
                <a:hueOff val="851228"/>
                <a:satOff val="0"/>
                <a:lumOff val="-11373"/>
                <a:alphaOff val="0"/>
                <a:tint val="50000"/>
                <a:shade val="100000"/>
                <a:satMod val="350000"/>
              </a:schemeClr>
            </a:gs>
          </a:gsLst>
          <a:lin ang="16200000" scaled="0"/>
        </a:gradFill>
        <a:ln w="9525" cap="flat" cmpd="sng" algn="ctr">
          <a:solidFill>
            <a:schemeClr val="accent5">
              <a:hueOff val="851228"/>
              <a:satOff val="0"/>
              <a:lumOff val="-11373"/>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err="1"/>
            <a:t>DistilBERT</a:t>
          </a:r>
          <a:r>
            <a:rPr lang="en-US" sz="1400" kern="1200" dirty="0"/>
            <a:t>: </a:t>
          </a:r>
        </a:p>
      </dsp:txBody>
      <dsp:txXfrm rot="-5400000">
        <a:off x="1" y="1714782"/>
        <a:ext cx="989542" cy="424090"/>
      </dsp:txXfrm>
    </dsp:sp>
    <dsp:sp modelId="{93116B2F-566F-4184-810B-37A11FB77694}">
      <dsp:nvSpPr>
        <dsp:cNvPr id="0" name=""/>
        <dsp:cNvSpPr/>
      </dsp:nvSpPr>
      <dsp:spPr>
        <a:xfrm rot="5400000">
          <a:off x="2680909" y="-471354"/>
          <a:ext cx="918861" cy="4301594"/>
        </a:xfrm>
        <a:prstGeom prst="round2SameRect">
          <a:avLst/>
        </a:prstGeom>
        <a:solidFill>
          <a:schemeClr val="lt1">
            <a:alpha val="90000"/>
            <a:hueOff val="0"/>
            <a:satOff val="0"/>
            <a:lumOff val="0"/>
            <a:alphaOff val="0"/>
          </a:schemeClr>
        </a:solidFill>
        <a:ln w="9525" cap="flat" cmpd="sng" algn="ctr">
          <a:solidFill>
            <a:schemeClr val="accent5">
              <a:hueOff val="851228"/>
              <a:satOff val="0"/>
              <a:lumOff val="-1137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For Query Response, we are using the </a:t>
          </a:r>
          <a:r>
            <a:rPr lang="en-US" sz="1100" kern="1200" dirty="0" err="1"/>
            <a:t>DistilBERT</a:t>
          </a:r>
          <a:r>
            <a:rPr lang="en-US" sz="1100" kern="1200" dirty="0"/>
            <a:t> model pretrained on the same data as BERT, which is </a:t>
          </a:r>
          <a:r>
            <a:rPr lang="en-US" sz="1100" kern="1200" dirty="0" err="1">
              <a:solidFill>
                <a:schemeClr val="tx1">
                  <a:lumMod val="50000"/>
                  <a:lumOff val="50000"/>
                </a:schemeClr>
              </a:solidFill>
              <a:hlinkClick xmlns:r="http://schemas.openxmlformats.org/officeDocument/2006/relationships" r:id="rId1">
                <a:extLst>
                  <a:ext uri="{A12FA001-AC4F-418D-AE19-62706E023703}">
                    <ahyp:hlinkClr xmlns:ahyp="http://schemas.microsoft.com/office/drawing/2018/hyperlinkcolor" val="tx"/>
                  </a:ext>
                </a:extLst>
              </a:hlinkClick>
            </a:rPr>
            <a:t>BookCorpus</a:t>
          </a:r>
          <a:r>
            <a:rPr lang="en-US" sz="1100" kern="1200" dirty="0"/>
            <a:t>, a dataset consisting of 11,038 unpublished books and </a:t>
          </a:r>
          <a:r>
            <a:rPr lang="en-US" sz="1100" kern="1200" dirty="0">
              <a:solidFill>
                <a:schemeClr val="tx1">
                  <a:lumMod val="50000"/>
                  <a:lumOff val="50000"/>
                </a:schemeClr>
              </a:solidFill>
              <a:hlinkClick xmlns:r="http://schemas.openxmlformats.org/officeDocument/2006/relationships" r:id="rId2">
                <a:extLst>
                  <a:ext uri="{A12FA001-AC4F-418D-AE19-62706E023703}">
                    <ahyp:hlinkClr xmlns:ahyp="http://schemas.microsoft.com/office/drawing/2018/hyperlinkcolor" val="tx"/>
                  </a:ext>
                </a:extLst>
              </a:hlinkClick>
            </a:rPr>
            <a:t>English</a:t>
          </a:r>
          <a:r>
            <a:rPr lang="en-US" sz="1100" kern="1200" dirty="0">
              <a:hlinkClick xmlns:r="http://schemas.openxmlformats.org/officeDocument/2006/relationships" r:id="rId2"/>
            </a:rPr>
            <a:t> Wikipedia</a:t>
          </a:r>
          <a:r>
            <a:rPr lang="en-US" sz="1100" kern="1200" dirty="0"/>
            <a:t> (excluding lists, tables and headers).</a:t>
          </a:r>
        </a:p>
      </dsp:txBody>
      <dsp:txXfrm rot="-5400000">
        <a:off x="989543" y="1264867"/>
        <a:ext cx="4256739" cy="829151"/>
      </dsp:txXfrm>
    </dsp:sp>
    <dsp:sp modelId="{B931EB15-9316-4CED-BACE-3B49E28C0060}">
      <dsp:nvSpPr>
        <dsp:cNvPr id="0" name=""/>
        <dsp:cNvSpPr/>
      </dsp:nvSpPr>
      <dsp:spPr>
        <a:xfrm rot="5400000">
          <a:off x="-212044" y="2649186"/>
          <a:ext cx="1413632" cy="989542"/>
        </a:xfrm>
        <a:prstGeom prst="chevron">
          <a:avLst/>
        </a:prstGeom>
        <a:gradFill rotWithShape="0">
          <a:gsLst>
            <a:gs pos="0">
              <a:schemeClr val="accent5">
                <a:hueOff val="1702455"/>
                <a:satOff val="0"/>
                <a:lumOff val="-22746"/>
                <a:alphaOff val="0"/>
                <a:tint val="100000"/>
                <a:shade val="100000"/>
                <a:satMod val="130000"/>
              </a:schemeClr>
            </a:gs>
            <a:gs pos="100000">
              <a:schemeClr val="accent5">
                <a:hueOff val="1702455"/>
                <a:satOff val="0"/>
                <a:lumOff val="-22746"/>
                <a:alphaOff val="0"/>
                <a:tint val="50000"/>
                <a:shade val="100000"/>
                <a:satMod val="350000"/>
              </a:schemeClr>
            </a:gs>
          </a:gsLst>
          <a:lin ang="16200000" scaled="0"/>
        </a:gradFill>
        <a:ln w="9525" cap="flat" cmpd="sng" algn="ctr">
          <a:solidFill>
            <a:schemeClr val="accent5">
              <a:hueOff val="1702455"/>
              <a:satOff val="0"/>
              <a:lumOff val="-22746"/>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t>BART</a:t>
          </a:r>
          <a:r>
            <a:rPr lang="en-US" sz="1400" kern="1200" dirty="0"/>
            <a:t>: </a:t>
          </a:r>
        </a:p>
      </dsp:txBody>
      <dsp:txXfrm rot="-5400000">
        <a:off x="1" y="2931912"/>
        <a:ext cx="989542" cy="424090"/>
      </dsp:txXfrm>
    </dsp:sp>
    <dsp:sp modelId="{3C8CBB79-6163-4C46-A940-823072C4E089}">
      <dsp:nvSpPr>
        <dsp:cNvPr id="0" name=""/>
        <dsp:cNvSpPr/>
      </dsp:nvSpPr>
      <dsp:spPr>
        <a:xfrm rot="5400000">
          <a:off x="2680909" y="724346"/>
          <a:ext cx="918861" cy="4301594"/>
        </a:xfrm>
        <a:prstGeom prst="round2SameRect">
          <a:avLst/>
        </a:prstGeom>
        <a:solidFill>
          <a:schemeClr val="lt1">
            <a:alpha val="90000"/>
            <a:hueOff val="0"/>
            <a:satOff val="0"/>
            <a:lumOff val="0"/>
            <a:alphaOff val="0"/>
          </a:schemeClr>
        </a:solidFill>
        <a:ln w="9525" cap="flat" cmpd="sng" algn="ctr">
          <a:solidFill>
            <a:schemeClr val="accent5">
              <a:hueOff val="1702455"/>
              <a:satOff val="0"/>
              <a:lumOff val="-2274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66725">
            <a:lnSpc>
              <a:spcPct val="90000"/>
            </a:lnSpc>
            <a:spcBef>
              <a:spcPct val="0"/>
            </a:spcBef>
            <a:spcAft>
              <a:spcPct val="15000"/>
            </a:spcAft>
            <a:buChar char="•"/>
          </a:pPr>
          <a:r>
            <a:rPr lang="en-US" sz="1050" kern="1200" dirty="0"/>
            <a:t>For text summarization, the CNN / </a:t>
          </a:r>
          <a:r>
            <a:rPr lang="en-US" sz="1050" kern="1200" dirty="0" err="1"/>
            <a:t>DailyMail</a:t>
          </a:r>
          <a:r>
            <a:rPr lang="en-US" sz="1050" kern="1200" dirty="0"/>
            <a:t> Dataset is an English-language dataset containing just over 300k unique news articles as written by journalists at CNN and the Daily Mail. </a:t>
          </a:r>
        </a:p>
        <a:p>
          <a:pPr marL="57150" lvl="1" indent="-57150" algn="l" defTabSz="466725">
            <a:lnSpc>
              <a:spcPct val="90000"/>
            </a:lnSpc>
            <a:spcBef>
              <a:spcPct val="0"/>
            </a:spcBef>
            <a:spcAft>
              <a:spcPct val="15000"/>
            </a:spcAft>
            <a:buChar char="•"/>
          </a:pPr>
          <a:r>
            <a:rPr lang="en-US" sz="1050" kern="1200" dirty="0"/>
            <a:t>Along with this, the Extreme Summarization(XSUM) dataset is used which also contains news articles and a one sentence summary of the same.</a:t>
          </a:r>
        </a:p>
      </dsp:txBody>
      <dsp:txXfrm rot="-5400000">
        <a:off x="989543" y="2460568"/>
        <a:ext cx="4256739" cy="8291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8FB7A6-77C1-4472-92FF-52FBF56BF412}">
      <dsp:nvSpPr>
        <dsp:cNvPr id="0" name=""/>
        <dsp:cNvSpPr/>
      </dsp:nvSpPr>
      <dsp:spPr>
        <a:xfrm>
          <a:off x="0" y="1906"/>
          <a:ext cx="4926806" cy="83930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82A8E4-6F60-454C-BA61-43DB3C22D0C8}">
      <dsp:nvSpPr>
        <dsp:cNvPr id="0" name=""/>
        <dsp:cNvSpPr/>
      </dsp:nvSpPr>
      <dsp:spPr>
        <a:xfrm>
          <a:off x="253890" y="190751"/>
          <a:ext cx="462071" cy="4616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330F177-F4E4-4793-AD47-218164B59086}">
      <dsp:nvSpPr>
        <dsp:cNvPr id="0" name=""/>
        <dsp:cNvSpPr/>
      </dsp:nvSpPr>
      <dsp:spPr>
        <a:xfrm>
          <a:off x="969853" y="1906"/>
          <a:ext cx="3927577" cy="891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379" tIns="94379" rIns="94379" bIns="94379" numCol="1" spcCol="1270" anchor="ctr" anchorCtr="0">
          <a:noAutofit/>
        </a:bodyPr>
        <a:lstStyle/>
        <a:p>
          <a:pPr marL="0" lvl="0" indent="0" algn="l" defTabSz="622300">
            <a:lnSpc>
              <a:spcPct val="90000"/>
            </a:lnSpc>
            <a:spcBef>
              <a:spcPct val="0"/>
            </a:spcBef>
            <a:spcAft>
              <a:spcPct val="35000"/>
            </a:spcAft>
            <a:buNone/>
          </a:pPr>
          <a:r>
            <a:rPr lang="en-US" sz="1400" kern="1200" dirty="0"/>
            <a:t>Word Tokenization – The sentence received by the chatbot is split into multiple words</a:t>
          </a:r>
        </a:p>
      </dsp:txBody>
      <dsp:txXfrm>
        <a:off x="969853" y="1906"/>
        <a:ext cx="3927577" cy="891765"/>
      </dsp:txXfrm>
    </dsp:sp>
    <dsp:sp modelId="{949461F4-D8C8-45D7-974A-8EB2DA1F568D}">
      <dsp:nvSpPr>
        <dsp:cNvPr id="0" name=""/>
        <dsp:cNvSpPr/>
      </dsp:nvSpPr>
      <dsp:spPr>
        <a:xfrm>
          <a:off x="0" y="1116614"/>
          <a:ext cx="4926806" cy="83930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F78C5F-CE0B-44A6-92C2-0F77F82ADEED}">
      <dsp:nvSpPr>
        <dsp:cNvPr id="0" name=""/>
        <dsp:cNvSpPr/>
      </dsp:nvSpPr>
      <dsp:spPr>
        <a:xfrm>
          <a:off x="253890" y="1305458"/>
          <a:ext cx="462071" cy="4616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7249EA6-7169-4BFE-BB7B-E339F2F6135D}">
      <dsp:nvSpPr>
        <dsp:cNvPr id="0" name=""/>
        <dsp:cNvSpPr/>
      </dsp:nvSpPr>
      <dsp:spPr>
        <a:xfrm>
          <a:off x="969853" y="1116614"/>
          <a:ext cx="3927577" cy="891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379" tIns="94379" rIns="94379" bIns="94379" numCol="1" spcCol="1270" anchor="ctr" anchorCtr="0">
          <a:noAutofit/>
        </a:bodyPr>
        <a:lstStyle/>
        <a:p>
          <a:pPr marL="0" lvl="0" indent="0" algn="l" defTabSz="622300">
            <a:lnSpc>
              <a:spcPct val="90000"/>
            </a:lnSpc>
            <a:spcBef>
              <a:spcPct val="0"/>
            </a:spcBef>
            <a:spcAft>
              <a:spcPct val="35000"/>
            </a:spcAft>
            <a:buNone/>
          </a:pPr>
          <a:r>
            <a:rPr lang="en-US" sz="1400" kern="1200"/>
            <a:t>Stemming – Porter Stemmer is used for the initial preprocessing of text</a:t>
          </a:r>
        </a:p>
      </dsp:txBody>
      <dsp:txXfrm>
        <a:off x="969853" y="1116614"/>
        <a:ext cx="3927577" cy="891765"/>
      </dsp:txXfrm>
    </dsp:sp>
    <dsp:sp modelId="{25A4DF84-E1E5-48DB-A2A3-45AE1AB8FF27}">
      <dsp:nvSpPr>
        <dsp:cNvPr id="0" name=""/>
        <dsp:cNvSpPr/>
      </dsp:nvSpPr>
      <dsp:spPr>
        <a:xfrm>
          <a:off x="0" y="2231321"/>
          <a:ext cx="4926806" cy="83930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BD3DBC-0238-475E-BFD2-64A499EEE570}">
      <dsp:nvSpPr>
        <dsp:cNvPr id="0" name=""/>
        <dsp:cNvSpPr/>
      </dsp:nvSpPr>
      <dsp:spPr>
        <a:xfrm>
          <a:off x="254139" y="2420165"/>
          <a:ext cx="462071" cy="4616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E0D793-29A2-4A19-B37D-AC153CF92E5E}">
      <dsp:nvSpPr>
        <dsp:cNvPr id="0" name=""/>
        <dsp:cNvSpPr/>
      </dsp:nvSpPr>
      <dsp:spPr>
        <a:xfrm>
          <a:off x="970349" y="2231321"/>
          <a:ext cx="3895809" cy="891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379" tIns="94379" rIns="94379" bIns="94379" numCol="1" spcCol="1270" anchor="ctr" anchorCtr="0">
          <a:noAutofit/>
        </a:bodyPr>
        <a:lstStyle/>
        <a:p>
          <a:pPr marL="0" lvl="0" indent="0" algn="l" defTabSz="622300">
            <a:lnSpc>
              <a:spcPct val="90000"/>
            </a:lnSpc>
            <a:spcBef>
              <a:spcPct val="0"/>
            </a:spcBef>
            <a:spcAft>
              <a:spcPct val="35000"/>
            </a:spcAft>
            <a:buNone/>
          </a:pPr>
          <a:r>
            <a:rPr lang="en-US" sz="1400" kern="1200" dirty="0" err="1"/>
            <a:t>Bag_of_words</a:t>
          </a:r>
          <a:r>
            <a:rPr lang="en-US" sz="1400" kern="1200"/>
            <a:t> – Creates an Indexed array of for each known word in the sentence provided by the user which is passed on to the model for giving an appropriate response</a:t>
          </a:r>
        </a:p>
      </dsp:txBody>
      <dsp:txXfrm>
        <a:off x="970349" y="2231321"/>
        <a:ext cx="3895809" cy="8917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EF8FE0-6EC2-4E02-AAC0-E429A5C767DD}">
      <dsp:nvSpPr>
        <dsp:cNvPr id="0" name=""/>
        <dsp:cNvSpPr/>
      </dsp:nvSpPr>
      <dsp:spPr>
        <a:xfrm rot="5400000">
          <a:off x="895044" y="1022562"/>
          <a:ext cx="904368" cy="1029591"/>
        </a:xfrm>
        <a:prstGeom prst="bentUpArrow">
          <a:avLst>
            <a:gd name="adj1" fmla="val 32840"/>
            <a:gd name="adj2" fmla="val 25000"/>
            <a:gd name="adj3" fmla="val 35780"/>
          </a:avLst>
        </a:prstGeom>
        <a:solidFill>
          <a:schemeClr val="accent5">
            <a:tint val="50000"/>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4DA9E6AA-E75E-498E-B635-2F5C86490531}">
      <dsp:nvSpPr>
        <dsp:cNvPr id="0" name=""/>
        <dsp:cNvSpPr/>
      </dsp:nvSpPr>
      <dsp:spPr>
        <a:xfrm>
          <a:off x="655442" y="20052"/>
          <a:ext cx="1522424" cy="1065647"/>
        </a:xfrm>
        <a:prstGeom prst="roundRect">
          <a:avLst>
            <a:gd name="adj" fmla="val 1667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1000" b="1" kern="1200" dirty="0"/>
            <a:t>Sentence Tokenization </a:t>
          </a:r>
          <a:r>
            <a:rPr lang="en-US" sz="1000" kern="1200" dirty="0"/>
            <a:t>- The paragraph received by the chatbot is split into multiple sentences</a:t>
          </a:r>
        </a:p>
        <a:p>
          <a:pPr marL="0" lvl="0" algn="ctr" defTabSz="755650">
            <a:lnSpc>
              <a:spcPct val="90000"/>
            </a:lnSpc>
            <a:spcBef>
              <a:spcPct val="0"/>
            </a:spcBef>
            <a:spcAft>
              <a:spcPct val="35000"/>
            </a:spcAft>
            <a:buNone/>
          </a:pPr>
          <a:endParaRPr lang="en-US" sz="1000" kern="1200" dirty="0"/>
        </a:p>
      </dsp:txBody>
      <dsp:txXfrm>
        <a:off x="707472" y="72082"/>
        <a:ext cx="1418364" cy="961587"/>
      </dsp:txXfrm>
    </dsp:sp>
    <dsp:sp modelId="{42E20B86-FBB6-4F9B-BF7A-7FD2840A02ED}">
      <dsp:nvSpPr>
        <dsp:cNvPr id="0" name=""/>
        <dsp:cNvSpPr/>
      </dsp:nvSpPr>
      <dsp:spPr>
        <a:xfrm>
          <a:off x="2177866" y="121685"/>
          <a:ext cx="1107266" cy="861303"/>
        </a:xfrm>
        <a:prstGeom prst="rect">
          <a:avLst/>
        </a:prstGeom>
        <a:noFill/>
        <a:ln>
          <a:noFill/>
        </a:ln>
        <a:effectLst/>
      </dsp:spPr>
      <dsp:style>
        <a:lnRef idx="0">
          <a:scrgbClr r="0" g="0" b="0"/>
        </a:lnRef>
        <a:fillRef idx="0">
          <a:scrgbClr r="0" g="0" b="0"/>
        </a:fillRef>
        <a:effectRef idx="0">
          <a:scrgbClr r="0" g="0" b="0"/>
        </a:effectRef>
        <a:fontRef idx="minor"/>
      </dsp:style>
    </dsp:sp>
    <dsp:sp modelId="{0E2EA428-9149-4BBB-B8CC-30E9176CE856}">
      <dsp:nvSpPr>
        <dsp:cNvPr id="0" name=""/>
        <dsp:cNvSpPr/>
      </dsp:nvSpPr>
      <dsp:spPr>
        <a:xfrm rot="5400000">
          <a:off x="2157296" y="2219636"/>
          <a:ext cx="904368" cy="1029591"/>
        </a:xfrm>
        <a:prstGeom prst="bentUpArrow">
          <a:avLst>
            <a:gd name="adj1" fmla="val 32840"/>
            <a:gd name="adj2" fmla="val 25000"/>
            <a:gd name="adj3" fmla="val 35780"/>
          </a:avLst>
        </a:prstGeom>
        <a:solidFill>
          <a:schemeClr val="accent5">
            <a:tint val="50000"/>
            <a:hueOff val="2063095"/>
            <a:satOff val="-26045"/>
            <a:lumOff val="1150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71FF917A-4825-4420-91D4-88CDC5E509A5}">
      <dsp:nvSpPr>
        <dsp:cNvPr id="0" name=""/>
        <dsp:cNvSpPr/>
      </dsp:nvSpPr>
      <dsp:spPr>
        <a:xfrm>
          <a:off x="1917693" y="1217126"/>
          <a:ext cx="1522424" cy="1065647"/>
        </a:xfrm>
        <a:prstGeom prst="roundRect">
          <a:avLst>
            <a:gd name="adj" fmla="val 16670"/>
          </a:avLst>
        </a:prstGeom>
        <a:solidFill>
          <a:schemeClr val="accent5">
            <a:hueOff val="851228"/>
            <a:satOff val="0"/>
            <a:lumOff val="-11373"/>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Word Tokenization </a:t>
          </a:r>
          <a:r>
            <a:rPr lang="en-US" sz="1000" kern="1200" dirty="0"/>
            <a:t>- The sentence received by the chatbot is split into multiple words</a:t>
          </a:r>
          <a:endParaRPr lang="en-IN" sz="1000" kern="1200" dirty="0"/>
        </a:p>
      </dsp:txBody>
      <dsp:txXfrm>
        <a:off x="1969723" y="1269156"/>
        <a:ext cx="1418364" cy="961587"/>
      </dsp:txXfrm>
    </dsp:sp>
    <dsp:sp modelId="{0A94C929-A994-4D0B-B92F-8DC154B4E0CF}">
      <dsp:nvSpPr>
        <dsp:cNvPr id="0" name=""/>
        <dsp:cNvSpPr/>
      </dsp:nvSpPr>
      <dsp:spPr>
        <a:xfrm>
          <a:off x="3440118" y="1318759"/>
          <a:ext cx="1107266" cy="861303"/>
        </a:xfrm>
        <a:prstGeom prst="rect">
          <a:avLst/>
        </a:prstGeom>
        <a:noFill/>
        <a:ln>
          <a:noFill/>
        </a:ln>
        <a:effectLst/>
      </dsp:spPr>
      <dsp:style>
        <a:lnRef idx="0">
          <a:scrgbClr r="0" g="0" b="0"/>
        </a:lnRef>
        <a:fillRef idx="0">
          <a:scrgbClr r="0" g="0" b="0"/>
        </a:fillRef>
        <a:effectRef idx="0">
          <a:scrgbClr r="0" g="0" b="0"/>
        </a:effectRef>
        <a:fontRef idx="minor"/>
      </dsp:style>
    </dsp:sp>
    <dsp:sp modelId="{EB196A6B-4537-4F2D-ABFD-DF7C11582A4D}">
      <dsp:nvSpPr>
        <dsp:cNvPr id="0" name=""/>
        <dsp:cNvSpPr/>
      </dsp:nvSpPr>
      <dsp:spPr>
        <a:xfrm>
          <a:off x="3179945" y="2414200"/>
          <a:ext cx="1522424" cy="1065647"/>
        </a:xfrm>
        <a:prstGeom prst="roundRect">
          <a:avLst>
            <a:gd name="adj" fmla="val 16670"/>
          </a:avLst>
        </a:prstGeom>
        <a:solidFill>
          <a:schemeClr val="accent5">
            <a:hueOff val="1702455"/>
            <a:satOff val="0"/>
            <a:lumOff val="-22746"/>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Stop word removal </a:t>
          </a:r>
          <a:r>
            <a:rPr lang="en-US" sz="1000" kern="1200"/>
            <a:t>- Removing the words that occur commonly across all the documents in the corpus</a:t>
          </a:r>
        </a:p>
      </dsp:txBody>
      <dsp:txXfrm>
        <a:off x="3231975" y="2466230"/>
        <a:ext cx="1418364" cy="961587"/>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7f9262ee2f_0_26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5781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7f9262ee2f_0_26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494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7f9262ee2f_0_26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764453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13458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1662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2959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74059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07071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14378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3376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58825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90184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87865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92158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74255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4226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74006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39408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99693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2231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55364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35834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31995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06587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49103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5"/>
        <p:cNvGrpSpPr/>
        <p:nvPr/>
      </p:nvGrpSpPr>
      <p:grpSpPr>
        <a:xfrm>
          <a:off x="0" y="0"/>
          <a:ext cx="0" cy="0"/>
          <a:chOff x="0" y="0"/>
          <a:chExt cx="0" cy="0"/>
        </a:xfrm>
      </p:grpSpPr>
      <p:sp>
        <p:nvSpPr>
          <p:cNvPr id="2156" name="Google Shape;2156;g7f9262ee2f_0_26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7" name="Google Shape;2157;g7f9262ee2f_0_26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5"/>
        <p:cNvGrpSpPr/>
        <p:nvPr/>
      </p:nvGrpSpPr>
      <p:grpSpPr>
        <a:xfrm>
          <a:off x="0" y="0"/>
          <a:ext cx="0" cy="0"/>
          <a:chOff x="0" y="0"/>
          <a:chExt cx="0" cy="0"/>
        </a:xfrm>
      </p:grpSpPr>
      <p:sp>
        <p:nvSpPr>
          <p:cNvPr id="2086" name="Google Shape;2086;g7f9262ee2f_0_26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7" name="Google Shape;2087;g7f9262ee2f_0_26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9685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7f9262ee2f_0_26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7f9262ee2f_0_26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41477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7f9262ee2f_0_26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137922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3" name="Google Shape;33;p9"/>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34" name="Google Shape;34;p9"/>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6" name="Google Shape;146;p33"/>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7" name="Google Shape;147;p33"/>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marL="0" lvl="0" indent="0" algn="l" rtl="0">
              <a:spcBef>
                <a:spcPts val="300"/>
              </a:spcBef>
              <a:spcAft>
                <a:spcPts val="0"/>
              </a:spcAft>
              <a:buNone/>
            </a:pP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Bullet points 1">
  <p:cSld name="SECTION_TITLE_AND_DESCRIPTION_1_1_2">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0" name="Google Shape;150;p3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5" r:id="rId3"/>
    <p:sldLayoutId id="2147483658" r:id="rId4"/>
    <p:sldLayoutId id="2147483659" r:id="rId5"/>
    <p:sldLayoutId id="2147483664" r:id="rId6"/>
    <p:sldLayoutId id="2147483668" r:id="rId7"/>
    <p:sldLayoutId id="2147483679" r:id="rId8"/>
    <p:sldLayoutId id="2147483680"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2" name="Google Shape;2182;p69">
            <a:extLst>
              <a:ext uri="{FF2B5EF4-FFF2-40B4-BE49-F238E27FC236}">
                <a16:creationId xmlns:a16="http://schemas.microsoft.com/office/drawing/2014/main" id="{B6AFDE47-069F-EE74-C312-6A3A0EC00B77}"/>
              </a:ext>
            </a:extLst>
          </p:cNvPr>
          <p:cNvPicPr preferRelativeResize="0"/>
          <p:nvPr/>
        </p:nvPicPr>
        <p:blipFill>
          <a:blip r:embed="rId3">
            <a:alphaModFix/>
          </a:blip>
          <a:stretch>
            <a:fillRect/>
          </a:stretch>
        </p:blipFill>
        <p:spPr>
          <a:xfrm rot="2022297">
            <a:off x="-3883488" y="1275488"/>
            <a:ext cx="21602988" cy="2930778"/>
          </a:xfrm>
          <a:prstGeom prst="rect">
            <a:avLst/>
          </a:prstGeom>
          <a:noFill/>
          <a:ln>
            <a:noFill/>
          </a:ln>
        </p:spPr>
      </p:pic>
      <p:sp>
        <p:nvSpPr>
          <p:cNvPr id="162" name="Google Shape;162;p38"/>
          <p:cNvSpPr txBox="1">
            <a:spLocks noGrp="1"/>
          </p:cNvSpPr>
          <p:nvPr>
            <p:ph type="ctrTitle"/>
          </p:nvPr>
        </p:nvSpPr>
        <p:spPr>
          <a:xfrm>
            <a:off x="2175900" y="19501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br>
              <a:rPr lang="en-IN" dirty="0"/>
            </a:br>
            <a:r>
              <a:rPr lang="en-IN" dirty="0"/>
              <a:t>AI-BOT  </a:t>
            </a:r>
            <a:endParaRPr dirty="0"/>
          </a:p>
        </p:txBody>
      </p:sp>
      <p:sp>
        <p:nvSpPr>
          <p:cNvPr id="163" name="Google Shape;163;p38"/>
          <p:cNvSpPr txBox="1">
            <a:spLocks noGrp="1"/>
          </p:cNvSpPr>
          <p:nvPr>
            <p:ph type="subTitle" idx="1"/>
          </p:nvPr>
        </p:nvSpPr>
        <p:spPr>
          <a:xfrm>
            <a:off x="2131178" y="3581217"/>
            <a:ext cx="50556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Team Members </a:t>
            </a:r>
            <a:r>
              <a:rPr lang="en" dirty="0"/>
              <a:t>:</a:t>
            </a:r>
            <a:endParaRPr dirty="0"/>
          </a:p>
        </p:txBody>
      </p:sp>
      <p:sp>
        <p:nvSpPr>
          <p:cNvPr id="164" name="Google Shape;164;p38"/>
          <p:cNvSpPr txBox="1">
            <a:spLocks noGrp="1"/>
          </p:cNvSpPr>
          <p:nvPr>
            <p:ph type="ctrTitle"/>
          </p:nvPr>
        </p:nvSpPr>
        <p:spPr>
          <a:xfrm>
            <a:off x="2941650" y="2624375"/>
            <a:ext cx="3434657"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IN" sz="1100" b="0" dirty="0">
                <a:latin typeface="Montserrat ExtraLight"/>
                <a:ea typeface="Montserrat ExtraLight"/>
                <a:cs typeface="Montserrat ExtraLight"/>
                <a:sym typeface="Montserrat ExtraLight"/>
              </a:rPr>
              <a:t>(AID IN WRITING AND UNDERSTANDING COMPOSITIONS)</a:t>
            </a:r>
            <a:endParaRPr lang="pt-BR" sz="1100" b="0" dirty="0">
              <a:latin typeface="Montserrat ExtraLight"/>
              <a:ea typeface="Montserrat ExtraLight"/>
              <a:cs typeface="Montserrat ExtraLight"/>
              <a:sym typeface="Montserrat ExtraLight"/>
            </a:endParaRP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 name="Rectangle: Rounded Corners 2">
            <a:extLst>
              <a:ext uri="{FF2B5EF4-FFF2-40B4-BE49-F238E27FC236}">
                <a16:creationId xmlns:a16="http://schemas.microsoft.com/office/drawing/2014/main" id="{5C627C71-6009-05E9-BD19-61D3A4C6A6C0}"/>
              </a:ext>
            </a:extLst>
          </p:cNvPr>
          <p:cNvSpPr/>
          <p:nvPr/>
        </p:nvSpPr>
        <p:spPr>
          <a:xfrm>
            <a:off x="-8578889" y="1335003"/>
            <a:ext cx="4358581" cy="3518351"/>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alpha val="30000"/>
                </a:schemeClr>
              </a:solidFill>
            </a:endParaRPr>
          </a:p>
        </p:txBody>
      </p:sp>
      <p:sp>
        <p:nvSpPr>
          <p:cNvPr id="4" name="Google Shape;171;p39">
            <a:extLst>
              <a:ext uri="{FF2B5EF4-FFF2-40B4-BE49-F238E27FC236}">
                <a16:creationId xmlns:a16="http://schemas.microsoft.com/office/drawing/2014/main" id="{256E8F35-24C2-2E2E-5A18-43FDACD65127}"/>
              </a:ext>
            </a:extLst>
          </p:cNvPr>
          <p:cNvSpPr txBox="1">
            <a:spLocks/>
          </p:cNvSpPr>
          <p:nvPr/>
        </p:nvSpPr>
        <p:spPr>
          <a:xfrm>
            <a:off x="-8134121" y="1390696"/>
            <a:ext cx="7172100" cy="303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9pPr>
          </a:lstStyle>
          <a:p>
            <a:pPr marL="0" indent="0" algn="just">
              <a:lnSpc>
                <a:spcPct val="150000"/>
              </a:lnSpc>
            </a:pPr>
            <a:r>
              <a:rPr lang="en-IN" dirty="0"/>
              <a:t>This article presents a solution for visually impaired students who face difficulties in studying text and electronic documents. An experimental prototype is developed using NLP techniques to assist the blind community with information access. The chatbot employs techniques such as automatic index generation, paraphrasing, summarizing, passage retrieval, and query rewriting. The chatbot uses tools such as Torch, Sentence piece, Newspaper3k, and the Natural Language Toolkit to achieve its goals. </a:t>
            </a:r>
          </a:p>
          <a:p>
            <a:pPr marL="0" indent="0" algn="just">
              <a:lnSpc>
                <a:spcPct val="150000"/>
              </a:lnSpc>
            </a:pPr>
            <a:r>
              <a:rPr lang="en-IN" dirty="0"/>
              <a:t>The proposed software aims to reduce the time required for writing and understanding compositions, making information access easier for visually impaired students and other people.</a:t>
            </a:r>
          </a:p>
        </p:txBody>
      </p:sp>
      <p:sp>
        <p:nvSpPr>
          <p:cNvPr id="5" name="Google Shape;2160;p68">
            <a:extLst>
              <a:ext uri="{FF2B5EF4-FFF2-40B4-BE49-F238E27FC236}">
                <a16:creationId xmlns:a16="http://schemas.microsoft.com/office/drawing/2014/main" id="{306EAC3A-BAAD-CAD1-16EC-9EEA78137102}"/>
              </a:ext>
            </a:extLst>
          </p:cNvPr>
          <p:cNvSpPr txBox="1">
            <a:spLocks/>
          </p:cNvSpPr>
          <p:nvPr/>
        </p:nvSpPr>
        <p:spPr>
          <a:xfrm>
            <a:off x="3293991" y="4045917"/>
            <a:ext cx="3305400" cy="1092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9pPr>
          </a:lstStyle>
          <a:p>
            <a:pPr marL="0" indent="0" algn="l"/>
            <a:r>
              <a:rPr lang="en-US" dirty="0"/>
              <a:t>Dhyan </a:t>
            </a:r>
          </a:p>
          <a:p>
            <a:pPr marL="0" indent="0" algn="l"/>
            <a:r>
              <a:rPr lang="en-US" dirty="0" err="1"/>
              <a:t>Jeevantika</a:t>
            </a:r>
            <a:r>
              <a:rPr lang="en-US" dirty="0"/>
              <a:t> Gurung</a:t>
            </a:r>
          </a:p>
          <a:p>
            <a:pPr marL="0" indent="0" algn="l"/>
            <a:r>
              <a:rPr lang="en-US" dirty="0"/>
              <a:t>Shreyas MB</a:t>
            </a:r>
          </a:p>
          <a:p>
            <a:pPr marL="0" indent="0" algn="l"/>
            <a:endParaRPr lang="en-US" dirty="0"/>
          </a:p>
          <a:p>
            <a:pPr marL="0" indent="0" algn="l"/>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250" tmFilter="0, 0; .2, .5; .8, .5; 1, 0"/>
                                        <p:tgtEl>
                                          <p:spTgt spid="162"/>
                                        </p:tgtEl>
                                      </p:cBhvr>
                                    </p:animEffect>
                                    <p:animScale>
                                      <p:cBhvr>
                                        <p:cTn id="7" dur="2625" autoRev="1" fill="hold"/>
                                        <p:tgtEl>
                                          <p:spTgt spid="162"/>
                                        </p:tgtEl>
                                      </p:cBhvr>
                                      <p:by x="105000" y="105000"/>
                                    </p:animScale>
                                  </p:childTnLst>
                                </p:cTn>
                              </p:par>
                              <p:par>
                                <p:cTn id="8" presetID="42" presetClass="path" presetSubtype="0" accel="50000" decel="50000" fill="hold" nodeType="withEffect">
                                  <p:stCondLst>
                                    <p:cond delay="0"/>
                                  </p:stCondLst>
                                  <p:childTnLst>
                                    <p:animMotion origin="layout" path="M -0.54497 -0.79939 L 0.85364 1.29506 " pathEditMode="relative" rAng="0" ptsTypes="AA">
                                      <p:cBhvr>
                                        <p:cTn id="9" dur="27250" fill="hold"/>
                                        <p:tgtEl>
                                          <p:spTgt spid="2"/>
                                        </p:tgtEl>
                                        <p:attrNameLst>
                                          <p:attrName>ppt_x</p:attrName>
                                          <p:attrName>ppt_y</p:attrName>
                                        </p:attrNameLst>
                                      </p:cBhvr>
                                      <p:rCtr x="69931" y="10472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pic>
        <p:nvPicPr>
          <p:cNvPr id="3" name="Picture 2">
            <a:extLst>
              <a:ext uri="{FF2B5EF4-FFF2-40B4-BE49-F238E27FC236}">
                <a16:creationId xmlns:a16="http://schemas.microsoft.com/office/drawing/2014/main" id="{DE7C26C1-60FA-4A73-5465-7854EA0C80F3}"/>
              </a:ext>
            </a:extLst>
          </p:cNvPr>
          <p:cNvPicPr>
            <a:picLocks noChangeAspect="1"/>
          </p:cNvPicPr>
          <p:nvPr/>
        </p:nvPicPr>
        <p:blipFill>
          <a:blip r:embed="rId3"/>
          <a:stretch>
            <a:fillRect/>
          </a:stretch>
        </p:blipFill>
        <p:spPr>
          <a:xfrm>
            <a:off x="2117562" y="294253"/>
            <a:ext cx="4633650" cy="4554993"/>
          </a:xfrm>
          <a:prstGeom prst="rect">
            <a:avLst/>
          </a:prstGeom>
        </p:spPr>
      </p:pic>
    </p:spTree>
    <p:extLst>
      <p:ext uri="{BB962C8B-B14F-4D97-AF65-F5344CB8AC3E}">
        <p14:creationId xmlns:p14="http://schemas.microsoft.com/office/powerpoint/2010/main" val="2942184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pic>
        <p:nvPicPr>
          <p:cNvPr id="4" name="Picture 3">
            <a:extLst>
              <a:ext uri="{FF2B5EF4-FFF2-40B4-BE49-F238E27FC236}">
                <a16:creationId xmlns:a16="http://schemas.microsoft.com/office/drawing/2014/main" id="{501F3FB5-5BA0-71F2-6DBC-765855F4C5E1}"/>
              </a:ext>
            </a:extLst>
          </p:cNvPr>
          <p:cNvPicPr>
            <a:picLocks noChangeAspect="1"/>
          </p:cNvPicPr>
          <p:nvPr/>
        </p:nvPicPr>
        <p:blipFill>
          <a:blip r:embed="rId3"/>
          <a:stretch>
            <a:fillRect/>
          </a:stretch>
        </p:blipFill>
        <p:spPr>
          <a:xfrm>
            <a:off x="0" y="1997391"/>
            <a:ext cx="9121242" cy="1145859"/>
          </a:xfrm>
          <a:prstGeom prst="rect">
            <a:avLst/>
          </a:prstGeom>
        </p:spPr>
      </p:pic>
    </p:spTree>
    <p:extLst>
      <p:ext uri="{BB962C8B-B14F-4D97-AF65-F5344CB8AC3E}">
        <p14:creationId xmlns:p14="http://schemas.microsoft.com/office/powerpoint/2010/main" val="4152492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pic>
        <p:nvPicPr>
          <p:cNvPr id="3" name="Picture 2">
            <a:extLst>
              <a:ext uri="{FF2B5EF4-FFF2-40B4-BE49-F238E27FC236}">
                <a16:creationId xmlns:a16="http://schemas.microsoft.com/office/drawing/2014/main" id="{488C3AA1-753E-A5A6-A4BF-9936A4F64AA1}"/>
              </a:ext>
            </a:extLst>
          </p:cNvPr>
          <p:cNvPicPr>
            <a:picLocks noChangeAspect="1"/>
          </p:cNvPicPr>
          <p:nvPr/>
        </p:nvPicPr>
        <p:blipFill>
          <a:blip r:embed="rId3"/>
          <a:stretch>
            <a:fillRect/>
          </a:stretch>
        </p:blipFill>
        <p:spPr>
          <a:xfrm>
            <a:off x="2365819" y="323655"/>
            <a:ext cx="4412362" cy="4496190"/>
          </a:xfrm>
          <a:prstGeom prst="rect">
            <a:avLst/>
          </a:prstGeom>
        </p:spPr>
      </p:pic>
    </p:spTree>
    <p:extLst>
      <p:ext uri="{BB962C8B-B14F-4D97-AF65-F5344CB8AC3E}">
        <p14:creationId xmlns:p14="http://schemas.microsoft.com/office/powerpoint/2010/main" val="2593153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7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1" dirty="0"/>
              <a:t>Module details</a:t>
            </a:r>
            <a:endParaRPr dirty="0"/>
          </a:p>
        </p:txBody>
      </p:sp>
      <p:sp>
        <p:nvSpPr>
          <p:cNvPr id="2191" name="Google Shape;2191;p70"/>
          <p:cNvSpPr txBox="1">
            <a:spLocks noGrp="1"/>
          </p:cNvSpPr>
          <p:nvPr>
            <p:ph type="body" idx="1"/>
          </p:nvPr>
        </p:nvSpPr>
        <p:spPr>
          <a:xfrm>
            <a:off x="424543" y="996042"/>
            <a:ext cx="7592786" cy="3575957"/>
          </a:xfrm>
          <a:prstGeom prst="rect">
            <a:avLst/>
          </a:prstGeom>
        </p:spPr>
        <p:txBody>
          <a:bodyPr spcFirstLastPara="1" wrap="square" lIns="91425" tIns="91425" rIns="91425" bIns="91425" anchor="t" anchorCtr="0">
            <a:noAutofit/>
          </a:bodyPr>
          <a:lstStyle/>
          <a:p>
            <a:pPr marL="139700" lvl="0" indent="0" algn="l" rtl="0">
              <a:spcBef>
                <a:spcPts val="1600"/>
              </a:spcBef>
              <a:spcAft>
                <a:spcPts val="0"/>
              </a:spcAft>
              <a:buSzPts val="1400"/>
              <a:buNone/>
            </a:pPr>
            <a:r>
              <a:rPr lang="en-US" u="sng" dirty="0">
                <a:ln w="0"/>
                <a:solidFill>
                  <a:schemeClr val="accent1"/>
                </a:solidFill>
                <a:effectLst>
                  <a:outerShdw blurRad="38100" dist="25400" dir="5400000" algn="ctr" rotWithShape="0">
                    <a:srgbClr val="6E747A">
                      <a:alpha val="43000"/>
                    </a:srgbClr>
                  </a:outerShdw>
                </a:effectLst>
              </a:rPr>
              <a:t>Flask - (Web User Interface)</a:t>
            </a:r>
          </a:p>
          <a:p>
            <a:pPr>
              <a:spcBef>
                <a:spcPts val="1600"/>
              </a:spcBef>
            </a:pPr>
            <a:r>
              <a:rPr lang="en-IN" dirty="0"/>
              <a:t>Web application framework for Python that allows developers to easily build web applications.</a:t>
            </a:r>
          </a:p>
          <a:p>
            <a:pPr>
              <a:spcBef>
                <a:spcPts val="1600"/>
              </a:spcBef>
            </a:pPr>
            <a:r>
              <a:rPr lang="en-IN" dirty="0"/>
              <a:t>Provides the backend functionality for web applications.</a:t>
            </a:r>
          </a:p>
          <a:p>
            <a:pPr>
              <a:spcBef>
                <a:spcPts val="1600"/>
              </a:spcBef>
            </a:pPr>
            <a:r>
              <a:rPr lang="en-IN" dirty="0"/>
              <a:t>Flask UI is a term used to refer to the front-end user interface that is built on top of Flask.</a:t>
            </a:r>
            <a:endParaRPr lang="en-US" u="sng" dirty="0">
              <a:ln w="0"/>
              <a:solidFill>
                <a:schemeClr val="accent1"/>
              </a:solidFill>
              <a:effectLst>
                <a:outerShdw blurRad="38100" dist="25400" dir="5400000" algn="ctr" rotWithShape="0">
                  <a:srgbClr val="6E747A">
                    <a:alpha val="43000"/>
                  </a:srgbClr>
                </a:outerShdw>
              </a:effectLst>
            </a:endParaRPr>
          </a:p>
          <a:p>
            <a:pPr marL="139700" lvl="0" indent="0" algn="l" rtl="0">
              <a:spcBef>
                <a:spcPts val="1600"/>
              </a:spcBef>
              <a:spcAft>
                <a:spcPts val="0"/>
              </a:spcAft>
              <a:buSzPts val="1400"/>
              <a:buNone/>
            </a:pPr>
            <a:endParaRPr lang="en-IN" dirty="0"/>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7109104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190"/>
                                        </p:tgtEl>
                                        <p:attrNameLst>
                                          <p:attrName>style.visibility</p:attrName>
                                        </p:attrNameLst>
                                      </p:cBhvr>
                                      <p:to>
                                        <p:strVal val="visible"/>
                                      </p:to>
                                    </p:set>
                                    <p:animEffect transition="in" filter="fade">
                                      <p:cBhvr>
                                        <p:cTn id="7" dur="1000"/>
                                        <p:tgtEl>
                                          <p:spTgt spid="2190"/>
                                        </p:tgtEl>
                                      </p:cBhvr>
                                    </p:animEffect>
                                    <p:anim calcmode="lin" valueType="num">
                                      <p:cBhvr>
                                        <p:cTn id="8" dur="1000" fill="hold"/>
                                        <p:tgtEl>
                                          <p:spTgt spid="2190"/>
                                        </p:tgtEl>
                                        <p:attrNameLst>
                                          <p:attrName>ppt_x</p:attrName>
                                        </p:attrNameLst>
                                      </p:cBhvr>
                                      <p:tavLst>
                                        <p:tav tm="0">
                                          <p:val>
                                            <p:strVal val="#ppt_x"/>
                                          </p:val>
                                        </p:tav>
                                        <p:tav tm="100000">
                                          <p:val>
                                            <p:strVal val="#ppt_x"/>
                                          </p:val>
                                        </p:tav>
                                      </p:tavLst>
                                    </p:anim>
                                    <p:anim calcmode="lin" valueType="num">
                                      <p:cBhvr>
                                        <p:cTn id="9" dur="1000" fill="hold"/>
                                        <p:tgtEl>
                                          <p:spTgt spid="21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7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1" dirty="0"/>
              <a:t>Module details</a:t>
            </a:r>
            <a:endParaRPr dirty="0"/>
          </a:p>
        </p:txBody>
      </p:sp>
      <p:sp>
        <p:nvSpPr>
          <p:cNvPr id="2191" name="Google Shape;2191;p70"/>
          <p:cNvSpPr txBox="1">
            <a:spLocks noGrp="1"/>
          </p:cNvSpPr>
          <p:nvPr>
            <p:ph type="body" idx="1"/>
          </p:nvPr>
        </p:nvSpPr>
        <p:spPr>
          <a:xfrm>
            <a:off x="424543" y="996042"/>
            <a:ext cx="7592786" cy="3575957"/>
          </a:xfrm>
          <a:prstGeom prst="rect">
            <a:avLst/>
          </a:prstGeom>
        </p:spPr>
        <p:txBody>
          <a:bodyPr spcFirstLastPara="1" wrap="square" lIns="91425" tIns="91425" rIns="91425" bIns="91425" anchor="t" anchorCtr="0">
            <a:noAutofit/>
          </a:bodyPr>
          <a:lstStyle/>
          <a:p>
            <a:pPr marL="139700" lvl="0" indent="0" algn="l" rtl="0">
              <a:spcBef>
                <a:spcPts val="1600"/>
              </a:spcBef>
              <a:spcAft>
                <a:spcPts val="0"/>
              </a:spcAft>
              <a:buSzPts val="1400"/>
              <a:buNone/>
            </a:pPr>
            <a:r>
              <a:rPr lang="en-US" u="sng" dirty="0">
                <a:ln w="0"/>
                <a:solidFill>
                  <a:schemeClr val="accent1"/>
                </a:solidFill>
                <a:effectLst>
                  <a:outerShdw blurRad="38100" dist="25400" dir="5400000" algn="ctr" rotWithShape="0">
                    <a:srgbClr val="6E747A">
                      <a:alpha val="43000"/>
                    </a:srgbClr>
                  </a:outerShdw>
                </a:effectLst>
              </a:rPr>
              <a:t>Torch - (Training)</a:t>
            </a:r>
          </a:p>
          <a:p>
            <a:pPr>
              <a:spcBef>
                <a:spcPts val="1600"/>
              </a:spcBef>
            </a:pPr>
            <a:r>
              <a:rPr lang="en-IN" dirty="0"/>
              <a:t>Python library for scientific computing and machine learning, particularly for building and training deep neural networks.</a:t>
            </a:r>
          </a:p>
          <a:p>
            <a:pPr>
              <a:spcBef>
                <a:spcPts val="1600"/>
              </a:spcBef>
            </a:pPr>
            <a:r>
              <a:rPr lang="en-IN" dirty="0"/>
              <a:t>Based on the Lua(programming language) Torch library , includes :</a:t>
            </a:r>
          </a:p>
          <a:p>
            <a:pPr>
              <a:spcBef>
                <a:spcPts val="1600"/>
              </a:spcBef>
            </a:pPr>
            <a:r>
              <a:rPr lang="en-IN" dirty="0"/>
              <a:t>Tensors(multi-dimensional array which supports GPU acceleration)</a:t>
            </a:r>
          </a:p>
          <a:p>
            <a:pPr>
              <a:spcBef>
                <a:spcPts val="1600"/>
              </a:spcBef>
            </a:pPr>
            <a:r>
              <a:rPr lang="en-IN" dirty="0"/>
              <a:t>Optimizers(SGD, Adam etc)</a:t>
            </a:r>
          </a:p>
          <a:p>
            <a:pPr>
              <a:spcBef>
                <a:spcPts val="1600"/>
              </a:spcBef>
            </a:pPr>
            <a:r>
              <a:rPr lang="en-IN" dirty="0"/>
              <a:t>Dataset Utilities</a:t>
            </a:r>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614107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190"/>
                                        </p:tgtEl>
                                        <p:attrNameLst>
                                          <p:attrName>style.visibility</p:attrName>
                                        </p:attrNameLst>
                                      </p:cBhvr>
                                      <p:to>
                                        <p:strVal val="visible"/>
                                      </p:to>
                                    </p:set>
                                    <p:animEffect transition="in" filter="fade">
                                      <p:cBhvr>
                                        <p:cTn id="7" dur="1000"/>
                                        <p:tgtEl>
                                          <p:spTgt spid="2190"/>
                                        </p:tgtEl>
                                      </p:cBhvr>
                                    </p:animEffect>
                                    <p:anim calcmode="lin" valueType="num">
                                      <p:cBhvr>
                                        <p:cTn id="8" dur="1000" fill="hold"/>
                                        <p:tgtEl>
                                          <p:spTgt spid="2190"/>
                                        </p:tgtEl>
                                        <p:attrNameLst>
                                          <p:attrName>ppt_x</p:attrName>
                                        </p:attrNameLst>
                                      </p:cBhvr>
                                      <p:tavLst>
                                        <p:tav tm="0">
                                          <p:val>
                                            <p:strVal val="#ppt_x"/>
                                          </p:val>
                                        </p:tav>
                                        <p:tav tm="100000">
                                          <p:val>
                                            <p:strVal val="#ppt_x"/>
                                          </p:val>
                                        </p:tav>
                                      </p:tavLst>
                                    </p:anim>
                                    <p:anim calcmode="lin" valueType="num">
                                      <p:cBhvr>
                                        <p:cTn id="9" dur="1000" fill="hold"/>
                                        <p:tgtEl>
                                          <p:spTgt spid="21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7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1" dirty="0"/>
              <a:t>Module details</a:t>
            </a:r>
            <a:endParaRPr dirty="0"/>
          </a:p>
        </p:txBody>
      </p:sp>
      <p:sp>
        <p:nvSpPr>
          <p:cNvPr id="2191" name="Google Shape;2191;p70"/>
          <p:cNvSpPr txBox="1">
            <a:spLocks noGrp="1"/>
          </p:cNvSpPr>
          <p:nvPr>
            <p:ph type="body" idx="1"/>
          </p:nvPr>
        </p:nvSpPr>
        <p:spPr>
          <a:xfrm>
            <a:off x="424543" y="996042"/>
            <a:ext cx="7592786" cy="3575957"/>
          </a:xfrm>
          <a:prstGeom prst="rect">
            <a:avLst/>
          </a:prstGeom>
        </p:spPr>
        <p:txBody>
          <a:bodyPr spcFirstLastPara="1" wrap="square" lIns="91425" tIns="91425" rIns="91425" bIns="91425" anchor="t" anchorCtr="0">
            <a:noAutofit/>
          </a:bodyPr>
          <a:lstStyle/>
          <a:p>
            <a:pPr marL="139700" lvl="0" indent="0" algn="l" rtl="0">
              <a:spcBef>
                <a:spcPts val="1600"/>
              </a:spcBef>
              <a:spcAft>
                <a:spcPts val="0"/>
              </a:spcAft>
              <a:buSzPts val="1400"/>
              <a:buNone/>
            </a:pPr>
            <a:r>
              <a:rPr lang="en-US" u="sng" dirty="0">
                <a:ln w="0"/>
                <a:solidFill>
                  <a:schemeClr val="accent1"/>
                </a:solidFill>
                <a:effectLst>
                  <a:outerShdw blurRad="38100" dist="25400" dir="5400000" algn="ctr" rotWithShape="0">
                    <a:srgbClr val="6E747A">
                      <a:alpha val="43000"/>
                    </a:srgbClr>
                  </a:outerShdw>
                </a:effectLst>
              </a:rPr>
              <a:t>WordNet</a:t>
            </a:r>
          </a:p>
          <a:p>
            <a:pPr>
              <a:spcBef>
                <a:spcPts val="1600"/>
              </a:spcBef>
            </a:pPr>
            <a:r>
              <a:rPr lang="en-IN" dirty="0"/>
              <a:t>structured database of English words, which are organized into sets of synonyms or "</a:t>
            </a:r>
            <a:r>
              <a:rPr lang="en-IN" dirty="0" err="1"/>
              <a:t>synsets</a:t>
            </a:r>
            <a:r>
              <a:rPr lang="en-IN" dirty="0"/>
              <a:t>“.</a:t>
            </a:r>
          </a:p>
          <a:p>
            <a:pPr>
              <a:spcBef>
                <a:spcPts val="1600"/>
              </a:spcBef>
            </a:pPr>
            <a:r>
              <a:rPr lang="en-IN" dirty="0"/>
              <a:t>Each </a:t>
            </a:r>
            <a:r>
              <a:rPr lang="en-IN" dirty="0" err="1"/>
              <a:t>synset</a:t>
            </a:r>
            <a:r>
              <a:rPr lang="en-IN" dirty="0"/>
              <a:t> represents a distinct concept or meaning, and contains a list of words or phrases that are considered to be synonymous in that context.</a:t>
            </a:r>
          </a:p>
          <a:p>
            <a:pPr>
              <a:spcBef>
                <a:spcPts val="1600"/>
              </a:spcBef>
            </a:pPr>
            <a:r>
              <a:rPr lang="en-IN" dirty="0" err="1"/>
              <a:t>Synsets</a:t>
            </a:r>
            <a:r>
              <a:rPr lang="en-IN" dirty="0"/>
              <a:t> are linked together by various semantic relations, such as antonymy, hypernymy, and hyponymy, to form a network of related concepts</a:t>
            </a:r>
          </a:p>
          <a:p>
            <a:pPr>
              <a:spcBef>
                <a:spcPts val="1600"/>
              </a:spcBef>
            </a:pPr>
            <a:endParaRPr lang="en-IN" dirty="0"/>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4061113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190"/>
                                        </p:tgtEl>
                                        <p:attrNameLst>
                                          <p:attrName>style.visibility</p:attrName>
                                        </p:attrNameLst>
                                      </p:cBhvr>
                                      <p:to>
                                        <p:strVal val="visible"/>
                                      </p:to>
                                    </p:set>
                                    <p:animEffect transition="in" filter="fade">
                                      <p:cBhvr>
                                        <p:cTn id="7" dur="1000"/>
                                        <p:tgtEl>
                                          <p:spTgt spid="2190"/>
                                        </p:tgtEl>
                                      </p:cBhvr>
                                    </p:animEffect>
                                    <p:anim calcmode="lin" valueType="num">
                                      <p:cBhvr>
                                        <p:cTn id="8" dur="1000" fill="hold"/>
                                        <p:tgtEl>
                                          <p:spTgt spid="2190"/>
                                        </p:tgtEl>
                                        <p:attrNameLst>
                                          <p:attrName>ppt_x</p:attrName>
                                        </p:attrNameLst>
                                      </p:cBhvr>
                                      <p:tavLst>
                                        <p:tav tm="0">
                                          <p:val>
                                            <p:strVal val="#ppt_x"/>
                                          </p:val>
                                        </p:tav>
                                        <p:tav tm="100000">
                                          <p:val>
                                            <p:strVal val="#ppt_x"/>
                                          </p:val>
                                        </p:tav>
                                      </p:tavLst>
                                    </p:anim>
                                    <p:anim calcmode="lin" valueType="num">
                                      <p:cBhvr>
                                        <p:cTn id="9" dur="1000" fill="hold"/>
                                        <p:tgtEl>
                                          <p:spTgt spid="21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7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1" dirty="0"/>
              <a:t>Module details</a:t>
            </a:r>
            <a:endParaRPr dirty="0"/>
          </a:p>
        </p:txBody>
      </p:sp>
      <p:sp>
        <p:nvSpPr>
          <p:cNvPr id="2191" name="Google Shape;2191;p70"/>
          <p:cNvSpPr txBox="1">
            <a:spLocks noGrp="1"/>
          </p:cNvSpPr>
          <p:nvPr>
            <p:ph type="body" idx="1"/>
          </p:nvPr>
        </p:nvSpPr>
        <p:spPr>
          <a:xfrm>
            <a:off x="424543" y="996042"/>
            <a:ext cx="7592786" cy="3575957"/>
          </a:xfrm>
          <a:prstGeom prst="rect">
            <a:avLst/>
          </a:prstGeom>
        </p:spPr>
        <p:txBody>
          <a:bodyPr spcFirstLastPara="1" wrap="square" lIns="91425" tIns="91425" rIns="91425" bIns="91425" anchor="t" anchorCtr="0">
            <a:noAutofit/>
          </a:bodyPr>
          <a:lstStyle/>
          <a:p>
            <a:pPr marL="139700" lvl="0" indent="0" algn="l" rtl="0">
              <a:spcBef>
                <a:spcPts val="1600"/>
              </a:spcBef>
              <a:spcAft>
                <a:spcPts val="0"/>
              </a:spcAft>
              <a:buSzPts val="1400"/>
              <a:buNone/>
            </a:pPr>
            <a:r>
              <a:rPr lang="en-US" u="sng" dirty="0">
                <a:ln w="0"/>
                <a:solidFill>
                  <a:schemeClr val="accent1"/>
                </a:solidFill>
                <a:effectLst>
                  <a:outerShdw blurRad="38100" dist="25400" dir="5400000" algn="ctr" rotWithShape="0">
                    <a:srgbClr val="6E747A">
                      <a:alpha val="43000"/>
                    </a:srgbClr>
                  </a:outerShdw>
                </a:effectLst>
              </a:rPr>
              <a:t>NLTK - (Language Processing)</a:t>
            </a:r>
          </a:p>
          <a:p>
            <a:pPr>
              <a:spcBef>
                <a:spcPts val="1600"/>
              </a:spcBef>
            </a:pPr>
            <a:r>
              <a:rPr lang="en-US" dirty="0"/>
              <a:t>Tokenization</a:t>
            </a:r>
          </a:p>
          <a:p>
            <a:pPr>
              <a:spcBef>
                <a:spcPts val="1600"/>
              </a:spcBef>
            </a:pPr>
            <a:r>
              <a:rPr lang="en-US" dirty="0"/>
              <a:t>Stemming</a:t>
            </a:r>
          </a:p>
          <a:p>
            <a:pPr>
              <a:spcBef>
                <a:spcPts val="1600"/>
              </a:spcBef>
            </a:pPr>
            <a:r>
              <a:rPr lang="en-US" dirty="0"/>
              <a:t>Parsing</a:t>
            </a:r>
          </a:p>
          <a:p>
            <a:pPr>
              <a:spcBef>
                <a:spcPts val="1600"/>
              </a:spcBef>
            </a:pPr>
            <a:r>
              <a:rPr lang="en-US" dirty="0"/>
              <a:t>Tagging</a:t>
            </a:r>
          </a:p>
          <a:p>
            <a:pPr marL="139700" lvl="0" indent="0" algn="l" rtl="0">
              <a:spcBef>
                <a:spcPts val="1600"/>
              </a:spcBef>
              <a:spcAft>
                <a:spcPts val="0"/>
              </a:spcAft>
              <a:buSzPts val="1400"/>
              <a:buNone/>
            </a:pPr>
            <a:endParaRPr lang="en-IN" dirty="0"/>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a:extLst>
              <a:ext uri="{FF2B5EF4-FFF2-40B4-BE49-F238E27FC236}">
                <a16:creationId xmlns:a16="http://schemas.microsoft.com/office/drawing/2014/main" id="{9251B7A8-E455-E0A9-3868-26F3AA5CB272}"/>
              </a:ext>
            </a:extLst>
          </p:cNvPr>
          <p:cNvPicPr>
            <a:picLocks noChangeAspect="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backgroundRemoval t="4762" b="97619" l="9412" r="94824">
                        <a14:foregroundMark x1="24706" y1="37662" x2="53176" y2="32900"/>
                        <a14:foregroundMark x1="47294" y1="4978" x2="50588" y2="5195"/>
                        <a14:foregroundMark x1="41882" y1="56710" x2="39529" y2="72078"/>
                        <a14:foregroundMark x1="39529" y1="72078" x2="47059" y2="75541"/>
                        <a14:foregroundMark x1="94824" y1="47186" x2="93412" y2="42424"/>
                        <a14:foregroundMark x1="53176" y1="88745" x2="53176" y2="88745"/>
                        <a14:foregroundMark x1="53176" y1="93939" x2="52941" y2="93939"/>
                        <a14:foregroundMark x1="65176" y1="88745" x2="65176" y2="88745"/>
                        <a14:foregroundMark x1="44941" y1="91991" x2="44941" y2="91991"/>
                        <a14:foregroundMark x1="45176" y1="97619" x2="45176" y2="97619"/>
                        <a14:foregroundMark x1="38353" y1="94589" x2="38353" y2="94589"/>
                        <a14:backgroundMark x1="18353" y1="87013" x2="4471" y2="50216"/>
                        <a14:backgroundMark x1="4471" y1="50216" x2="2353" y2="29870"/>
                        <a14:backgroundMark x1="2353" y1="29870" x2="11294" y2="14502"/>
                        <a14:backgroundMark x1="11294" y1="14502" x2="30588" y2="4978"/>
                        <a14:backgroundMark x1="79765" y1="6494" x2="92706" y2="17965"/>
                        <a14:backgroundMark x1="92000" y1="88312" x2="87059" y2="79004"/>
                      </a14:backgroundRemoval>
                    </a14:imgEffect>
                  </a14:imgLayer>
                </a14:imgProps>
              </a:ext>
            </a:extLst>
          </a:blip>
          <a:stretch>
            <a:fillRect/>
          </a:stretch>
        </p:blipFill>
        <p:spPr>
          <a:xfrm>
            <a:off x="5189824" y="661358"/>
            <a:ext cx="3015676" cy="3278217"/>
          </a:xfrm>
          <a:prstGeom prst="rect">
            <a:avLst/>
          </a:prstGeom>
        </p:spPr>
      </p:pic>
    </p:spTree>
    <p:extLst>
      <p:ext uri="{BB962C8B-B14F-4D97-AF65-F5344CB8AC3E}">
        <p14:creationId xmlns:p14="http://schemas.microsoft.com/office/powerpoint/2010/main" val="4209886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190"/>
                                        </p:tgtEl>
                                        <p:attrNameLst>
                                          <p:attrName>style.visibility</p:attrName>
                                        </p:attrNameLst>
                                      </p:cBhvr>
                                      <p:to>
                                        <p:strVal val="visible"/>
                                      </p:to>
                                    </p:set>
                                    <p:animEffect transition="in" filter="fade">
                                      <p:cBhvr>
                                        <p:cTn id="7" dur="1000"/>
                                        <p:tgtEl>
                                          <p:spTgt spid="2190"/>
                                        </p:tgtEl>
                                      </p:cBhvr>
                                    </p:animEffect>
                                    <p:anim calcmode="lin" valueType="num">
                                      <p:cBhvr>
                                        <p:cTn id="8" dur="1000" fill="hold"/>
                                        <p:tgtEl>
                                          <p:spTgt spid="2190"/>
                                        </p:tgtEl>
                                        <p:attrNameLst>
                                          <p:attrName>ppt_x</p:attrName>
                                        </p:attrNameLst>
                                      </p:cBhvr>
                                      <p:tavLst>
                                        <p:tav tm="0">
                                          <p:val>
                                            <p:strVal val="#ppt_x"/>
                                          </p:val>
                                        </p:tav>
                                        <p:tav tm="100000">
                                          <p:val>
                                            <p:strVal val="#ppt_x"/>
                                          </p:val>
                                        </p:tav>
                                      </p:tavLst>
                                    </p:anim>
                                    <p:anim calcmode="lin" valueType="num">
                                      <p:cBhvr>
                                        <p:cTn id="9" dur="1000" fill="hold"/>
                                        <p:tgtEl>
                                          <p:spTgt spid="21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7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1" dirty="0"/>
              <a:t>Algorithms Utilized</a:t>
            </a:r>
            <a:endParaRPr dirty="0"/>
          </a:p>
        </p:txBody>
      </p:sp>
      <p:sp>
        <p:nvSpPr>
          <p:cNvPr id="2191" name="Google Shape;2191;p70"/>
          <p:cNvSpPr txBox="1">
            <a:spLocks noGrp="1"/>
          </p:cNvSpPr>
          <p:nvPr>
            <p:ph type="body" idx="1"/>
          </p:nvPr>
        </p:nvSpPr>
        <p:spPr>
          <a:xfrm>
            <a:off x="424543" y="996042"/>
            <a:ext cx="7592786" cy="3575957"/>
          </a:xfrm>
          <a:prstGeom prst="rect">
            <a:avLst/>
          </a:prstGeom>
        </p:spPr>
        <p:txBody>
          <a:bodyPr spcFirstLastPara="1" wrap="square" lIns="91425" tIns="91425" rIns="91425" bIns="91425" anchor="t" anchorCtr="0">
            <a:noAutofit/>
          </a:bodyPr>
          <a:lstStyle/>
          <a:p>
            <a:pPr marL="139700" lvl="0" indent="0" algn="l" rtl="0">
              <a:spcBef>
                <a:spcPts val="1600"/>
              </a:spcBef>
              <a:spcAft>
                <a:spcPts val="0"/>
              </a:spcAft>
              <a:buSzPts val="1400"/>
              <a:buNone/>
            </a:pPr>
            <a:r>
              <a:rPr lang="en-US" b="1" dirty="0"/>
              <a:t>Text Summarizer </a:t>
            </a:r>
            <a:r>
              <a:rPr lang="en-US" dirty="0"/>
              <a:t>– </a:t>
            </a:r>
            <a:r>
              <a:rPr lang="en-IN" dirty="0" err="1"/>
              <a:t>DistilBART</a:t>
            </a:r>
            <a:r>
              <a:rPr lang="en-IN" dirty="0"/>
              <a:t> (Bidirectional and Auto-Regressive Transformers) [CNN-12-6]</a:t>
            </a:r>
          </a:p>
          <a:p>
            <a:pPr>
              <a:spcBef>
                <a:spcPts val="1600"/>
              </a:spcBef>
            </a:pPr>
            <a:r>
              <a:rPr lang="en-IN" dirty="0"/>
              <a:t>Pre-trained transformer-based language generation model.</a:t>
            </a:r>
          </a:p>
          <a:p>
            <a:pPr>
              <a:spcBef>
                <a:spcPts val="1600"/>
              </a:spcBef>
            </a:pPr>
            <a:r>
              <a:rPr lang="en-IN" dirty="0"/>
              <a:t>CNN-12-6 (Convolutional Neural Network)</a:t>
            </a:r>
          </a:p>
          <a:p>
            <a:pPr>
              <a:spcBef>
                <a:spcPts val="1600"/>
              </a:spcBef>
            </a:pPr>
            <a:r>
              <a:rPr lang="en-IN" b="1" dirty="0"/>
              <a:t>12: Number of encoder layers in the transformer model.</a:t>
            </a:r>
          </a:p>
          <a:p>
            <a:pPr>
              <a:spcBef>
                <a:spcPts val="1600"/>
              </a:spcBef>
            </a:pPr>
            <a:r>
              <a:rPr lang="en-IN" dirty="0">
                <a:latin typeface="Söhne"/>
              </a:rPr>
              <a:t>Each encoder layer takes in a sequence of input tokens and applies a series of transformations to them.</a:t>
            </a:r>
          </a:p>
          <a:p>
            <a:pPr>
              <a:spcBef>
                <a:spcPts val="1600"/>
              </a:spcBef>
            </a:pPr>
            <a:r>
              <a:rPr lang="en-IN" b="1" dirty="0"/>
              <a:t>6: Number of attention heads used in each encoder layer.</a:t>
            </a:r>
          </a:p>
          <a:p>
            <a:pPr>
              <a:spcBef>
                <a:spcPts val="1600"/>
              </a:spcBef>
            </a:pPr>
            <a:r>
              <a:rPr lang="en-IN" dirty="0"/>
              <a:t>Captures multiple parts of the input sequence at the same time</a:t>
            </a:r>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452757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190"/>
                                        </p:tgtEl>
                                        <p:attrNameLst>
                                          <p:attrName>style.visibility</p:attrName>
                                        </p:attrNameLst>
                                      </p:cBhvr>
                                      <p:to>
                                        <p:strVal val="visible"/>
                                      </p:to>
                                    </p:set>
                                    <p:animEffect transition="in" filter="fade">
                                      <p:cBhvr>
                                        <p:cTn id="7" dur="1000"/>
                                        <p:tgtEl>
                                          <p:spTgt spid="2190"/>
                                        </p:tgtEl>
                                      </p:cBhvr>
                                    </p:animEffect>
                                    <p:anim calcmode="lin" valueType="num">
                                      <p:cBhvr>
                                        <p:cTn id="8" dur="1000" fill="hold"/>
                                        <p:tgtEl>
                                          <p:spTgt spid="2190"/>
                                        </p:tgtEl>
                                        <p:attrNameLst>
                                          <p:attrName>ppt_x</p:attrName>
                                        </p:attrNameLst>
                                      </p:cBhvr>
                                      <p:tavLst>
                                        <p:tav tm="0">
                                          <p:val>
                                            <p:strVal val="#ppt_x"/>
                                          </p:val>
                                        </p:tav>
                                        <p:tav tm="100000">
                                          <p:val>
                                            <p:strVal val="#ppt_x"/>
                                          </p:val>
                                        </p:tav>
                                      </p:tavLst>
                                    </p:anim>
                                    <p:anim calcmode="lin" valueType="num">
                                      <p:cBhvr>
                                        <p:cTn id="9" dur="1000" fill="hold"/>
                                        <p:tgtEl>
                                          <p:spTgt spid="21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7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1" dirty="0"/>
              <a:t>Algorithms Utilized</a:t>
            </a:r>
            <a:endParaRPr dirty="0"/>
          </a:p>
        </p:txBody>
      </p:sp>
      <p:sp>
        <p:nvSpPr>
          <p:cNvPr id="2191" name="Google Shape;2191;p70"/>
          <p:cNvSpPr txBox="1">
            <a:spLocks noGrp="1"/>
          </p:cNvSpPr>
          <p:nvPr>
            <p:ph type="body" idx="1"/>
          </p:nvPr>
        </p:nvSpPr>
        <p:spPr>
          <a:xfrm>
            <a:off x="424543" y="996042"/>
            <a:ext cx="7592786" cy="3575957"/>
          </a:xfrm>
          <a:prstGeom prst="rect">
            <a:avLst/>
          </a:prstGeom>
        </p:spPr>
        <p:txBody>
          <a:bodyPr spcFirstLastPara="1" wrap="square" lIns="91425" tIns="91425" rIns="91425" bIns="91425" anchor="t" anchorCtr="0">
            <a:noAutofit/>
          </a:bodyPr>
          <a:lstStyle/>
          <a:p>
            <a:pPr marL="139700" lvl="0" indent="0" algn="l" rtl="0">
              <a:spcBef>
                <a:spcPts val="1600"/>
              </a:spcBef>
              <a:spcAft>
                <a:spcPts val="0"/>
              </a:spcAft>
              <a:buSzPts val="1400"/>
              <a:buNone/>
            </a:pPr>
            <a:r>
              <a:rPr lang="en-US" b="1" dirty="0"/>
              <a:t>Paraphrasing </a:t>
            </a:r>
            <a:r>
              <a:rPr lang="en-US" dirty="0"/>
              <a:t>– </a:t>
            </a:r>
            <a:r>
              <a:rPr lang="en-IN" dirty="0"/>
              <a:t>text_davinci-002 (Generative Pre-trained Transformer 3)</a:t>
            </a:r>
          </a:p>
          <a:p>
            <a:pPr>
              <a:spcBef>
                <a:spcPts val="1600"/>
              </a:spcBef>
            </a:pPr>
            <a:r>
              <a:rPr lang="en-IN" dirty="0"/>
              <a:t>Contains 175 billion parameters </a:t>
            </a:r>
          </a:p>
          <a:p>
            <a:pPr>
              <a:spcBef>
                <a:spcPts val="1600"/>
              </a:spcBef>
            </a:pPr>
            <a:r>
              <a:rPr lang="en-IN" dirty="0"/>
              <a:t>Significantly larger than the previous largest GPT-3 variant, which has 13 billion parameters.</a:t>
            </a:r>
          </a:p>
          <a:p>
            <a:pPr>
              <a:spcBef>
                <a:spcPts val="1600"/>
              </a:spcBef>
            </a:pPr>
            <a:r>
              <a:rPr lang="en-IN" dirty="0"/>
              <a:t>Trained using a massive amount of text data from the internet, including books, articles, and websites.</a:t>
            </a:r>
          </a:p>
          <a:p>
            <a:pPr>
              <a:spcBef>
                <a:spcPts val="1600"/>
              </a:spcBef>
            </a:pPr>
            <a:r>
              <a:rPr lang="en-IN" dirty="0"/>
              <a:t>It is designed to be a general-purpose language model, meaning that it can handle a wide variety of natural language tasks without the need for task-specific training.</a:t>
            </a:r>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382601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190"/>
                                        </p:tgtEl>
                                        <p:attrNameLst>
                                          <p:attrName>style.visibility</p:attrName>
                                        </p:attrNameLst>
                                      </p:cBhvr>
                                      <p:to>
                                        <p:strVal val="visible"/>
                                      </p:to>
                                    </p:set>
                                    <p:animEffect transition="in" filter="fade">
                                      <p:cBhvr>
                                        <p:cTn id="7" dur="1000"/>
                                        <p:tgtEl>
                                          <p:spTgt spid="2190"/>
                                        </p:tgtEl>
                                      </p:cBhvr>
                                    </p:animEffect>
                                    <p:anim calcmode="lin" valueType="num">
                                      <p:cBhvr>
                                        <p:cTn id="8" dur="1000" fill="hold"/>
                                        <p:tgtEl>
                                          <p:spTgt spid="2190"/>
                                        </p:tgtEl>
                                        <p:attrNameLst>
                                          <p:attrName>ppt_x</p:attrName>
                                        </p:attrNameLst>
                                      </p:cBhvr>
                                      <p:tavLst>
                                        <p:tav tm="0">
                                          <p:val>
                                            <p:strVal val="#ppt_x"/>
                                          </p:val>
                                        </p:tav>
                                        <p:tav tm="100000">
                                          <p:val>
                                            <p:strVal val="#ppt_x"/>
                                          </p:val>
                                        </p:tav>
                                      </p:tavLst>
                                    </p:anim>
                                    <p:anim calcmode="lin" valueType="num">
                                      <p:cBhvr>
                                        <p:cTn id="9" dur="1000" fill="hold"/>
                                        <p:tgtEl>
                                          <p:spTgt spid="21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7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1" dirty="0"/>
              <a:t>Algorithms Utilized</a:t>
            </a:r>
            <a:endParaRPr dirty="0"/>
          </a:p>
        </p:txBody>
      </p:sp>
      <p:sp>
        <p:nvSpPr>
          <p:cNvPr id="2191" name="Google Shape;2191;p70"/>
          <p:cNvSpPr txBox="1">
            <a:spLocks noGrp="1"/>
          </p:cNvSpPr>
          <p:nvPr>
            <p:ph type="body" idx="1"/>
          </p:nvPr>
        </p:nvSpPr>
        <p:spPr>
          <a:xfrm>
            <a:off x="424543" y="996042"/>
            <a:ext cx="7592786" cy="3575957"/>
          </a:xfrm>
          <a:prstGeom prst="rect">
            <a:avLst/>
          </a:prstGeom>
        </p:spPr>
        <p:txBody>
          <a:bodyPr spcFirstLastPara="1" wrap="square" lIns="91425" tIns="91425" rIns="91425" bIns="91425" anchor="t" anchorCtr="0">
            <a:noAutofit/>
          </a:bodyPr>
          <a:lstStyle/>
          <a:p>
            <a:pPr marL="139700" lvl="0" indent="0" algn="l" rtl="0">
              <a:spcBef>
                <a:spcPts val="1600"/>
              </a:spcBef>
              <a:spcAft>
                <a:spcPts val="0"/>
              </a:spcAft>
              <a:buSzPts val="1400"/>
              <a:buNone/>
            </a:pPr>
            <a:r>
              <a:rPr lang="en-US" b="1" dirty="0"/>
              <a:t>Inverted indexing</a:t>
            </a:r>
          </a:p>
          <a:p>
            <a:pPr>
              <a:spcBef>
                <a:spcPts val="1600"/>
              </a:spcBef>
            </a:pPr>
            <a:r>
              <a:rPr lang="en-US" dirty="0"/>
              <a:t>Tokenization</a:t>
            </a:r>
          </a:p>
          <a:p>
            <a:pPr>
              <a:spcBef>
                <a:spcPts val="1600"/>
              </a:spcBef>
            </a:pPr>
            <a:r>
              <a:rPr lang="en-US" dirty="0"/>
              <a:t>Stop-word removal </a:t>
            </a:r>
          </a:p>
          <a:p>
            <a:pPr>
              <a:spcBef>
                <a:spcPts val="1600"/>
              </a:spcBef>
            </a:pPr>
            <a:r>
              <a:rPr lang="en-US" dirty="0"/>
              <a:t>Stemming</a:t>
            </a:r>
          </a:p>
          <a:p>
            <a:pPr>
              <a:spcBef>
                <a:spcPts val="1600"/>
              </a:spcBef>
            </a:pPr>
            <a:r>
              <a:rPr lang="en-IN" dirty="0"/>
              <a:t>Maps each word to the paragraphs in which it appears.</a:t>
            </a:r>
          </a:p>
          <a:p>
            <a:pPr>
              <a:spcBef>
                <a:spcPts val="1600"/>
              </a:spcBef>
            </a:pPr>
            <a:r>
              <a:rPr lang="en-IN" dirty="0"/>
              <a:t>Checks only the paragraphs that contain the word or phrase of interest.</a:t>
            </a:r>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267502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190"/>
                                        </p:tgtEl>
                                        <p:attrNameLst>
                                          <p:attrName>style.visibility</p:attrName>
                                        </p:attrNameLst>
                                      </p:cBhvr>
                                      <p:to>
                                        <p:strVal val="visible"/>
                                      </p:to>
                                    </p:set>
                                    <p:animEffect transition="in" filter="fade">
                                      <p:cBhvr>
                                        <p:cTn id="7" dur="1000"/>
                                        <p:tgtEl>
                                          <p:spTgt spid="2190"/>
                                        </p:tgtEl>
                                      </p:cBhvr>
                                    </p:animEffect>
                                    <p:anim calcmode="lin" valueType="num">
                                      <p:cBhvr>
                                        <p:cTn id="8" dur="1000" fill="hold"/>
                                        <p:tgtEl>
                                          <p:spTgt spid="2190"/>
                                        </p:tgtEl>
                                        <p:attrNameLst>
                                          <p:attrName>ppt_x</p:attrName>
                                        </p:attrNameLst>
                                      </p:cBhvr>
                                      <p:tavLst>
                                        <p:tav tm="0">
                                          <p:val>
                                            <p:strVal val="#ppt_x"/>
                                          </p:val>
                                        </p:tav>
                                        <p:tav tm="100000">
                                          <p:val>
                                            <p:strVal val="#ppt_x"/>
                                          </p:val>
                                        </p:tav>
                                      </p:tavLst>
                                    </p:anim>
                                    <p:anim calcmode="lin" valueType="num">
                                      <p:cBhvr>
                                        <p:cTn id="9" dur="1000" fill="hold"/>
                                        <p:tgtEl>
                                          <p:spTgt spid="21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D85B11F-BF38-38A2-D2FF-B46B51F9337A}"/>
              </a:ext>
            </a:extLst>
          </p:cNvPr>
          <p:cNvSpPr/>
          <p:nvPr/>
        </p:nvSpPr>
        <p:spPr>
          <a:xfrm>
            <a:off x="493732" y="1190332"/>
            <a:ext cx="7711768" cy="3508143"/>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alpha val="30000"/>
                </a:schemeClr>
              </a:solidFill>
            </a:endParaRPr>
          </a:p>
        </p:txBody>
      </p:sp>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Abstract</a:t>
            </a:r>
            <a:endParaRPr dirty="0"/>
          </a:p>
        </p:txBody>
      </p:sp>
      <p:sp>
        <p:nvSpPr>
          <p:cNvPr id="171" name="Google Shape;171;p39"/>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IN" sz="1400" dirty="0"/>
              <a:t>This article presents a solution for visually impaired students who face difficulties in studying text and electronic documents. An experimental prototype is developed using NLP techniques to assist the blind community with information access. The chatbot employs techniques such as automatic index generation, paraphrasing, summarizing, passage retrieval, and query rewriting. The chatbot uses tools such as Torch, Sentence piece, Newspaper3k, and the Natural Language Toolkit to achieve its goals. </a:t>
            </a:r>
          </a:p>
          <a:p>
            <a:pPr marL="0" lvl="0" indent="0" algn="just" rtl="0">
              <a:lnSpc>
                <a:spcPct val="150000"/>
              </a:lnSpc>
              <a:spcBef>
                <a:spcPts val="0"/>
              </a:spcBef>
              <a:spcAft>
                <a:spcPts val="0"/>
              </a:spcAft>
              <a:buNone/>
            </a:pPr>
            <a:r>
              <a:rPr lang="en-IN" sz="1400" dirty="0"/>
              <a:t>The proposed software aims to reduce the time required for writing and understanding compositions, making information access easier for visually impaired students and other people.</a:t>
            </a:r>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9" name="Rectangle: Rounded Corners 18">
            <a:extLst>
              <a:ext uri="{FF2B5EF4-FFF2-40B4-BE49-F238E27FC236}">
                <a16:creationId xmlns:a16="http://schemas.microsoft.com/office/drawing/2014/main" id="{7C837F11-DF57-4D89-61C6-E60B44813534}"/>
              </a:ext>
            </a:extLst>
          </p:cNvPr>
          <p:cNvSpPr/>
          <p:nvPr/>
        </p:nvSpPr>
        <p:spPr>
          <a:xfrm>
            <a:off x="466166" y="6213749"/>
            <a:ext cx="1992385" cy="2677885"/>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alpha val="30000"/>
                </a:schemeClr>
              </a:solidFill>
            </a:endParaRPr>
          </a:p>
        </p:txBody>
      </p:sp>
      <p:sp>
        <p:nvSpPr>
          <p:cNvPr id="20" name="Rectangle: Rounded Corners 19">
            <a:extLst>
              <a:ext uri="{FF2B5EF4-FFF2-40B4-BE49-F238E27FC236}">
                <a16:creationId xmlns:a16="http://schemas.microsoft.com/office/drawing/2014/main" id="{AF43364F-99C2-D131-FC43-B1AEF9A421C6}"/>
              </a:ext>
            </a:extLst>
          </p:cNvPr>
          <p:cNvSpPr/>
          <p:nvPr/>
        </p:nvSpPr>
        <p:spPr>
          <a:xfrm>
            <a:off x="2579615" y="6965466"/>
            <a:ext cx="1992385" cy="2677885"/>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alpha val="30000"/>
                </a:schemeClr>
              </a:solidFill>
            </a:endParaRPr>
          </a:p>
        </p:txBody>
      </p:sp>
      <p:sp>
        <p:nvSpPr>
          <p:cNvPr id="21" name="TextBox 20">
            <a:extLst>
              <a:ext uri="{FF2B5EF4-FFF2-40B4-BE49-F238E27FC236}">
                <a16:creationId xmlns:a16="http://schemas.microsoft.com/office/drawing/2014/main" id="{E59E4F78-C15F-399E-0C53-7A463D5C86A3}"/>
              </a:ext>
            </a:extLst>
          </p:cNvPr>
          <p:cNvSpPr txBox="1"/>
          <p:nvPr/>
        </p:nvSpPr>
        <p:spPr>
          <a:xfrm>
            <a:off x="636042" y="6519989"/>
            <a:ext cx="1652631" cy="2031325"/>
          </a:xfrm>
          <a:prstGeom prst="rect">
            <a:avLst/>
          </a:prstGeom>
          <a:noFill/>
        </p:spPr>
        <p:txBody>
          <a:bodyPr wrap="square" rtlCol="0">
            <a:spAutoFit/>
          </a:bodyPr>
          <a:lstStyle/>
          <a:p>
            <a:pPr algn="just">
              <a:buClr>
                <a:schemeClr val="bg1"/>
              </a:buClr>
            </a:pPr>
            <a:endParaRPr lang="en-IN" sz="1400" dirty="0">
              <a:solidFill>
                <a:schemeClr val="bg1">
                  <a:lumMod val="95000"/>
                </a:schemeClr>
              </a:solidFill>
            </a:endParaRPr>
          </a:p>
          <a:p>
            <a:pPr marL="285750" indent="-285750">
              <a:buClr>
                <a:schemeClr val="bg1"/>
              </a:buClr>
              <a:buFont typeface="Arial" panose="020B0604020202020204" pitchFamily="34" charset="0"/>
              <a:buChar char="•"/>
            </a:pPr>
            <a:r>
              <a:rPr lang="en-IN" sz="1400" dirty="0">
                <a:solidFill>
                  <a:schemeClr val="bg1">
                    <a:lumMod val="95000"/>
                  </a:schemeClr>
                </a:solidFill>
              </a:rPr>
              <a:t>Automatically generate useful information on any topic with a few clicks and words.</a:t>
            </a:r>
          </a:p>
          <a:p>
            <a:endParaRPr lang="en-IN" dirty="0">
              <a:solidFill>
                <a:srgbClr val="FFAB40"/>
              </a:solidFill>
            </a:endParaRPr>
          </a:p>
        </p:txBody>
      </p:sp>
      <p:sp>
        <p:nvSpPr>
          <p:cNvPr id="22" name="TextBox 21">
            <a:extLst>
              <a:ext uri="{FF2B5EF4-FFF2-40B4-BE49-F238E27FC236}">
                <a16:creationId xmlns:a16="http://schemas.microsoft.com/office/drawing/2014/main" id="{A5D560E8-5B94-D876-3870-4908A97BC9CF}"/>
              </a:ext>
            </a:extLst>
          </p:cNvPr>
          <p:cNvSpPr txBox="1"/>
          <p:nvPr/>
        </p:nvSpPr>
        <p:spPr>
          <a:xfrm>
            <a:off x="2733345" y="7479093"/>
            <a:ext cx="1652631" cy="1384995"/>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IN" sz="1400" dirty="0">
                <a:solidFill>
                  <a:schemeClr val="bg1">
                    <a:lumMod val="95000"/>
                  </a:schemeClr>
                </a:solidFill>
              </a:rPr>
              <a:t>Developed to make life easier for the blind community.</a:t>
            </a:r>
          </a:p>
          <a:p>
            <a:endParaRPr lang="en-IN" dirty="0">
              <a:solidFill>
                <a:srgbClr val="FFAB40"/>
              </a:solidFill>
            </a:endParaRPr>
          </a:p>
        </p:txBody>
      </p:sp>
      <p:sp>
        <p:nvSpPr>
          <p:cNvPr id="23" name="Rectangle: Rounded Corners 22">
            <a:extLst>
              <a:ext uri="{FF2B5EF4-FFF2-40B4-BE49-F238E27FC236}">
                <a16:creationId xmlns:a16="http://schemas.microsoft.com/office/drawing/2014/main" id="{3F864002-1C96-1998-CE1F-6B776313DEC7}"/>
              </a:ext>
            </a:extLst>
          </p:cNvPr>
          <p:cNvSpPr/>
          <p:nvPr/>
        </p:nvSpPr>
        <p:spPr>
          <a:xfrm>
            <a:off x="4725730" y="7783893"/>
            <a:ext cx="1992385" cy="2646882"/>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alpha val="30000"/>
                </a:schemeClr>
              </a:solidFill>
            </a:endParaRPr>
          </a:p>
        </p:txBody>
      </p:sp>
      <p:sp>
        <p:nvSpPr>
          <p:cNvPr id="24" name="TextBox 23">
            <a:extLst>
              <a:ext uri="{FF2B5EF4-FFF2-40B4-BE49-F238E27FC236}">
                <a16:creationId xmlns:a16="http://schemas.microsoft.com/office/drawing/2014/main" id="{41FF024E-A78C-0B34-FC25-6804FFE41DCD}"/>
              </a:ext>
            </a:extLst>
          </p:cNvPr>
          <p:cNvSpPr txBox="1"/>
          <p:nvPr/>
        </p:nvSpPr>
        <p:spPr>
          <a:xfrm>
            <a:off x="4771449" y="8266517"/>
            <a:ext cx="1916553" cy="1815882"/>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IN" sz="1400" dirty="0">
                <a:solidFill>
                  <a:schemeClr val="bg1">
                    <a:lumMod val="95000"/>
                  </a:schemeClr>
                </a:solidFill>
              </a:rPr>
              <a:t>Powered by advanced NLP techniques and WordNet-based query rewriting, so you get relevant results in no time.</a:t>
            </a:r>
          </a:p>
          <a:p>
            <a:endParaRPr lang="en-IN" dirty="0">
              <a:solidFill>
                <a:srgbClr val="FFAB40"/>
              </a:solidFill>
            </a:endParaRPr>
          </a:p>
        </p:txBody>
      </p:sp>
      <p:sp>
        <p:nvSpPr>
          <p:cNvPr id="25" name="Rectangle: Rounded Corners 24">
            <a:extLst>
              <a:ext uri="{FF2B5EF4-FFF2-40B4-BE49-F238E27FC236}">
                <a16:creationId xmlns:a16="http://schemas.microsoft.com/office/drawing/2014/main" id="{C751F457-0448-5977-4E66-A4FF46C6755A}"/>
              </a:ext>
            </a:extLst>
          </p:cNvPr>
          <p:cNvSpPr/>
          <p:nvPr/>
        </p:nvSpPr>
        <p:spPr>
          <a:xfrm>
            <a:off x="6871845" y="8891634"/>
            <a:ext cx="1989364" cy="2677885"/>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alpha val="30000"/>
                </a:schemeClr>
              </a:solidFill>
            </a:endParaRPr>
          </a:p>
        </p:txBody>
      </p:sp>
      <p:sp>
        <p:nvSpPr>
          <p:cNvPr id="26" name="TextBox 25">
            <a:extLst>
              <a:ext uri="{FF2B5EF4-FFF2-40B4-BE49-F238E27FC236}">
                <a16:creationId xmlns:a16="http://schemas.microsoft.com/office/drawing/2014/main" id="{8B4C727F-8349-E262-BAF8-3A8CA2D03870}"/>
              </a:ext>
            </a:extLst>
          </p:cNvPr>
          <p:cNvSpPr txBox="1"/>
          <p:nvPr/>
        </p:nvSpPr>
        <p:spPr>
          <a:xfrm>
            <a:off x="6891651" y="9444320"/>
            <a:ext cx="1916553" cy="2031325"/>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IN" sz="1400" dirty="0">
                <a:solidFill>
                  <a:schemeClr val="bg1">
                    <a:lumMod val="95000"/>
                  </a:schemeClr>
                </a:solidFill>
              </a:rPr>
              <a:t>Get access to the right info with ease, as it is read aloud to you. No need for complicated navigation anymore.</a:t>
            </a:r>
          </a:p>
          <a:p>
            <a:endParaRPr lang="en-IN" dirty="0">
              <a:solidFill>
                <a:srgbClr val="FFAB4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fade">
                                      <p:cBhvr>
                                        <p:cTn id="7" dur="1000"/>
                                        <p:tgtEl>
                                          <p:spTgt spid="170"/>
                                        </p:tgtEl>
                                      </p:cBhvr>
                                    </p:animEffect>
                                    <p:anim calcmode="lin" valueType="num">
                                      <p:cBhvr>
                                        <p:cTn id="8" dur="1000" fill="hold"/>
                                        <p:tgtEl>
                                          <p:spTgt spid="170"/>
                                        </p:tgtEl>
                                        <p:attrNameLst>
                                          <p:attrName>ppt_x</p:attrName>
                                        </p:attrNameLst>
                                      </p:cBhvr>
                                      <p:tavLst>
                                        <p:tav tm="0">
                                          <p:val>
                                            <p:strVal val="#ppt_x"/>
                                          </p:val>
                                        </p:tav>
                                        <p:tav tm="100000">
                                          <p:val>
                                            <p:strVal val="#ppt_x"/>
                                          </p:val>
                                        </p:tav>
                                      </p:tavLst>
                                    </p:anim>
                                    <p:anim calcmode="lin" valueType="num">
                                      <p:cBhvr>
                                        <p:cTn id="9" dur="1000" fill="hold"/>
                                        <p:tgtEl>
                                          <p:spTgt spid="1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7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1" dirty="0"/>
              <a:t>Algorithms Utilized</a:t>
            </a:r>
            <a:endParaRPr dirty="0"/>
          </a:p>
        </p:txBody>
      </p:sp>
      <p:sp>
        <p:nvSpPr>
          <p:cNvPr id="2191" name="Google Shape;2191;p70"/>
          <p:cNvSpPr txBox="1">
            <a:spLocks noGrp="1"/>
          </p:cNvSpPr>
          <p:nvPr>
            <p:ph type="body" idx="1"/>
          </p:nvPr>
        </p:nvSpPr>
        <p:spPr>
          <a:xfrm>
            <a:off x="424543" y="996042"/>
            <a:ext cx="8001000" cy="3575957"/>
          </a:xfrm>
          <a:prstGeom prst="rect">
            <a:avLst/>
          </a:prstGeom>
        </p:spPr>
        <p:txBody>
          <a:bodyPr spcFirstLastPara="1" wrap="square" lIns="91425" tIns="91425" rIns="91425" bIns="91425" anchor="t" anchorCtr="0">
            <a:noAutofit/>
          </a:bodyPr>
          <a:lstStyle/>
          <a:p>
            <a:pPr marL="139700" lvl="0" indent="0" algn="l" rtl="0">
              <a:spcBef>
                <a:spcPts val="1600"/>
              </a:spcBef>
              <a:spcAft>
                <a:spcPts val="0"/>
              </a:spcAft>
              <a:buSzPts val="1400"/>
              <a:buNone/>
            </a:pPr>
            <a:r>
              <a:rPr lang="en-US" b="1" dirty="0"/>
              <a:t>Query Retrieval – BERT(Bidirectional Encoder Representations from Transformers)</a:t>
            </a:r>
          </a:p>
          <a:p>
            <a:pPr>
              <a:spcBef>
                <a:spcPts val="1600"/>
              </a:spcBef>
            </a:pPr>
            <a:r>
              <a:rPr lang="en-IN" b="1" dirty="0"/>
              <a:t>Masked language modelling  </a:t>
            </a:r>
          </a:p>
          <a:p>
            <a:pPr>
              <a:spcBef>
                <a:spcPts val="1600"/>
              </a:spcBef>
            </a:pPr>
            <a:r>
              <a:rPr lang="en-IN" b="0" i="0" dirty="0">
                <a:solidFill>
                  <a:srgbClr val="D1D5DB"/>
                </a:solidFill>
                <a:effectLst/>
                <a:latin typeface="Söhne"/>
              </a:rPr>
              <a:t>Masked Language Modelling is a task in natural language processing (NLP) that involves training a model to predict a missing word in a sentence.</a:t>
            </a:r>
            <a:endParaRPr lang="en-IN" b="1" dirty="0"/>
          </a:p>
          <a:p>
            <a:pPr>
              <a:spcBef>
                <a:spcPts val="1600"/>
              </a:spcBef>
            </a:pPr>
            <a:r>
              <a:rPr lang="en-IN" b="1" dirty="0"/>
              <a:t>Next sentence prediction.</a:t>
            </a:r>
          </a:p>
          <a:p>
            <a:pPr>
              <a:spcBef>
                <a:spcPts val="1600"/>
              </a:spcBef>
            </a:pPr>
            <a:r>
              <a:rPr lang="en-IN" dirty="0">
                <a:solidFill>
                  <a:srgbClr val="D1D5DB"/>
                </a:solidFill>
                <a:latin typeface="Söhne"/>
              </a:rPr>
              <a:t>F</a:t>
            </a:r>
            <a:r>
              <a:rPr lang="en-IN" b="0" i="0" dirty="0">
                <a:solidFill>
                  <a:srgbClr val="D1D5DB"/>
                </a:solidFill>
                <a:effectLst/>
                <a:latin typeface="Söhne"/>
              </a:rPr>
              <a:t>ine-tuned on the Stanford Question Answering Dataset (</a:t>
            </a:r>
            <a:r>
              <a:rPr lang="en-IN" b="0" i="0" dirty="0" err="1">
                <a:solidFill>
                  <a:srgbClr val="D1D5DB"/>
                </a:solidFill>
                <a:effectLst/>
                <a:latin typeface="Söhne"/>
              </a:rPr>
              <a:t>SQuAD</a:t>
            </a:r>
            <a:r>
              <a:rPr lang="en-IN" b="0" i="0" dirty="0">
                <a:solidFill>
                  <a:srgbClr val="D1D5DB"/>
                </a:solidFill>
                <a:effectLst/>
                <a:latin typeface="Söhne"/>
              </a:rPr>
              <a:t>), which is a popular dataset for evaluating question-answering systems.</a:t>
            </a:r>
            <a:endParaRPr lang="en-IN" b="1" dirty="0"/>
          </a:p>
          <a:p>
            <a:pPr>
              <a:spcBef>
                <a:spcPts val="1600"/>
              </a:spcBef>
            </a:pPr>
            <a:r>
              <a:rPr lang="en-IN" b="1" dirty="0"/>
              <a:t>Better efficiency and faster inference times while maintaining high accuracy.</a:t>
            </a:r>
            <a:endParaRPr lang="en-US" b="1" dirty="0"/>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412209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190"/>
                                        </p:tgtEl>
                                        <p:attrNameLst>
                                          <p:attrName>style.visibility</p:attrName>
                                        </p:attrNameLst>
                                      </p:cBhvr>
                                      <p:to>
                                        <p:strVal val="visible"/>
                                      </p:to>
                                    </p:set>
                                    <p:animEffect transition="in" filter="fade">
                                      <p:cBhvr>
                                        <p:cTn id="7" dur="1000"/>
                                        <p:tgtEl>
                                          <p:spTgt spid="2190"/>
                                        </p:tgtEl>
                                      </p:cBhvr>
                                    </p:animEffect>
                                    <p:anim calcmode="lin" valueType="num">
                                      <p:cBhvr>
                                        <p:cTn id="8" dur="1000" fill="hold"/>
                                        <p:tgtEl>
                                          <p:spTgt spid="2190"/>
                                        </p:tgtEl>
                                        <p:attrNameLst>
                                          <p:attrName>ppt_x</p:attrName>
                                        </p:attrNameLst>
                                      </p:cBhvr>
                                      <p:tavLst>
                                        <p:tav tm="0">
                                          <p:val>
                                            <p:strVal val="#ppt_x"/>
                                          </p:val>
                                        </p:tav>
                                        <p:tav tm="100000">
                                          <p:val>
                                            <p:strVal val="#ppt_x"/>
                                          </p:val>
                                        </p:tav>
                                      </p:tavLst>
                                    </p:anim>
                                    <p:anim calcmode="lin" valueType="num">
                                      <p:cBhvr>
                                        <p:cTn id="9" dur="1000" fill="hold"/>
                                        <p:tgtEl>
                                          <p:spTgt spid="21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7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1" dirty="0"/>
              <a:t>Algorithms Utilized</a:t>
            </a:r>
            <a:endParaRPr dirty="0"/>
          </a:p>
        </p:txBody>
      </p:sp>
      <p:sp>
        <p:nvSpPr>
          <p:cNvPr id="2191" name="Google Shape;2191;p70"/>
          <p:cNvSpPr txBox="1">
            <a:spLocks noGrp="1"/>
          </p:cNvSpPr>
          <p:nvPr>
            <p:ph type="body" idx="1"/>
          </p:nvPr>
        </p:nvSpPr>
        <p:spPr>
          <a:xfrm>
            <a:off x="424543" y="996042"/>
            <a:ext cx="7592786" cy="3575957"/>
          </a:xfrm>
          <a:prstGeom prst="rect">
            <a:avLst/>
          </a:prstGeom>
        </p:spPr>
        <p:txBody>
          <a:bodyPr spcFirstLastPara="1" wrap="square" lIns="91425" tIns="91425" rIns="91425" bIns="91425" anchor="t" anchorCtr="0">
            <a:noAutofit/>
          </a:bodyPr>
          <a:lstStyle/>
          <a:p>
            <a:pPr marL="139700" lvl="0" indent="0" algn="l" rtl="0">
              <a:spcBef>
                <a:spcPts val="1600"/>
              </a:spcBef>
              <a:spcAft>
                <a:spcPts val="0"/>
              </a:spcAft>
              <a:buSzPts val="1400"/>
              <a:buNone/>
            </a:pPr>
            <a:r>
              <a:rPr lang="en-US" b="1" dirty="0"/>
              <a:t>Chatbot(Requests &amp; Responses) </a:t>
            </a:r>
            <a:r>
              <a:rPr lang="en-US" dirty="0"/>
              <a:t>– Feed Forward Neural Network</a:t>
            </a:r>
          </a:p>
          <a:p>
            <a:pPr>
              <a:spcBef>
                <a:spcPts val="1600"/>
              </a:spcBef>
            </a:pPr>
            <a:r>
              <a:rPr lang="en-US" dirty="0"/>
              <a:t>Linear Regression – </a:t>
            </a:r>
            <a:r>
              <a:rPr lang="en-US" dirty="0" err="1"/>
              <a:t>ReLU</a:t>
            </a:r>
            <a:endParaRPr lang="en-US" dirty="0"/>
          </a:p>
          <a:p>
            <a:pPr>
              <a:spcBef>
                <a:spcPts val="1600"/>
              </a:spcBef>
            </a:pPr>
            <a:r>
              <a:rPr lang="en-US" dirty="0"/>
              <a:t>Optimization – Adaptive moment estimation (</a:t>
            </a:r>
            <a:r>
              <a:rPr lang="en-US" dirty="0" err="1"/>
              <a:t>adam</a:t>
            </a:r>
            <a:r>
              <a:rPr lang="en-US" dirty="0"/>
              <a:t>)</a:t>
            </a:r>
          </a:p>
          <a:p>
            <a:pPr>
              <a:spcBef>
                <a:spcPts val="1600"/>
              </a:spcBef>
            </a:pPr>
            <a:r>
              <a:rPr lang="en-US" dirty="0"/>
              <a:t>Loss calculation – </a:t>
            </a:r>
            <a:r>
              <a:rPr lang="en-US" dirty="0" err="1"/>
              <a:t>CrossEntropy</a:t>
            </a:r>
            <a:endParaRPr lang="en-US" dirty="0"/>
          </a:p>
          <a:p>
            <a:pPr>
              <a:spcBef>
                <a:spcPts val="1600"/>
              </a:spcBef>
            </a:pPr>
            <a:r>
              <a:rPr lang="en-US" dirty="0"/>
              <a:t>Output - SoftMax</a:t>
            </a:r>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589376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190"/>
                                        </p:tgtEl>
                                        <p:attrNameLst>
                                          <p:attrName>style.visibility</p:attrName>
                                        </p:attrNameLst>
                                      </p:cBhvr>
                                      <p:to>
                                        <p:strVal val="visible"/>
                                      </p:to>
                                    </p:set>
                                    <p:animEffect transition="in" filter="fade">
                                      <p:cBhvr>
                                        <p:cTn id="7" dur="1000"/>
                                        <p:tgtEl>
                                          <p:spTgt spid="2190"/>
                                        </p:tgtEl>
                                      </p:cBhvr>
                                    </p:animEffect>
                                    <p:anim calcmode="lin" valueType="num">
                                      <p:cBhvr>
                                        <p:cTn id="8" dur="1000" fill="hold"/>
                                        <p:tgtEl>
                                          <p:spTgt spid="2190"/>
                                        </p:tgtEl>
                                        <p:attrNameLst>
                                          <p:attrName>ppt_x</p:attrName>
                                        </p:attrNameLst>
                                      </p:cBhvr>
                                      <p:tavLst>
                                        <p:tav tm="0">
                                          <p:val>
                                            <p:strVal val="#ppt_x"/>
                                          </p:val>
                                        </p:tav>
                                        <p:tav tm="100000">
                                          <p:val>
                                            <p:strVal val="#ppt_x"/>
                                          </p:val>
                                        </p:tav>
                                      </p:tavLst>
                                    </p:anim>
                                    <p:anim calcmode="lin" valueType="num">
                                      <p:cBhvr>
                                        <p:cTn id="9" dur="1000" fill="hold"/>
                                        <p:tgtEl>
                                          <p:spTgt spid="21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7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1" dirty="0"/>
              <a:t>Models &amp; Dataset</a:t>
            </a:r>
            <a:endParaRPr dirty="0"/>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aphicFrame>
        <p:nvGraphicFramePr>
          <p:cNvPr id="4" name="Content Placeholder 2">
            <a:extLst>
              <a:ext uri="{FF2B5EF4-FFF2-40B4-BE49-F238E27FC236}">
                <a16:creationId xmlns:a16="http://schemas.microsoft.com/office/drawing/2014/main" id="{DD825950-C63F-C56C-A757-A6755407A51D}"/>
              </a:ext>
            </a:extLst>
          </p:cNvPr>
          <p:cNvGraphicFramePr>
            <a:graphicFrameLocks/>
          </p:cNvGraphicFramePr>
          <p:nvPr>
            <p:extLst>
              <p:ext uri="{D42A27DB-BD31-4B8C-83A1-F6EECF244321}">
                <p14:modId xmlns:p14="http://schemas.microsoft.com/office/powerpoint/2010/main" val="1926435722"/>
              </p:ext>
            </p:extLst>
          </p:nvPr>
        </p:nvGraphicFramePr>
        <p:xfrm>
          <a:off x="638175" y="1168400"/>
          <a:ext cx="5291137" cy="38536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Shape">
            <a:extLst>
              <a:ext uri="{FF2B5EF4-FFF2-40B4-BE49-F238E27FC236}">
                <a16:creationId xmlns:a16="http://schemas.microsoft.com/office/drawing/2014/main" id="{2CDAA66B-E1EE-3698-4674-85A3196988FE}"/>
              </a:ext>
            </a:extLst>
          </p:cNvPr>
          <p:cNvPicPr>
            <a:picLocks noChangeAspect="1"/>
          </p:cNvPicPr>
          <p:nvPr/>
        </p:nvPicPr>
        <p:blipFill rotWithShape="1">
          <a:blip r:embed="rId8"/>
          <a:srcRect l="7052" r="26450" b="2"/>
          <a:stretch/>
        </p:blipFill>
        <p:spPr>
          <a:xfrm>
            <a:off x="6367775" y="1168399"/>
            <a:ext cx="2519049" cy="2519049"/>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Tree>
    <p:extLst>
      <p:ext uri="{BB962C8B-B14F-4D97-AF65-F5344CB8AC3E}">
        <p14:creationId xmlns:p14="http://schemas.microsoft.com/office/powerpoint/2010/main" val="2002791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190"/>
                                        </p:tgtEl>
                                        <p:attrNameLst>
                                          <p:attrName>style.visibility</p:attrName>
                                        </p:attrNameLst>
                                      </p:cBhvr>
                                      <p:to>
                                        <p:strVal val="visible"/>
                                      </p:to>
                                    </p:set>
                                    <p:animEffect transition="in" filter="fade">
                                      <p:cBhvr>
                                        <p:cTn id="7" dur="1000"/>
                                        <p:tgtEl>
                                          <p:spTgt spid="2190"/>
                                        </p:tgtEl>
                                      </p:cBhvr>
                                    </p:animEffect>
                                    <p:anim calcmode="lin" valueType="num">
                                      <p:cBhvr>
                                        <p:cTn id="8" dur="1000" fill="hold"/>
                                        <p:tgtEl>
                                          <p:spTgt spid="2190"/>
                                        </p:tgtEl>
                                        <p:attrNameLst>
                                          <p:attrName>ppt_x</p:attrName>
                                        </p:attrNameLst>
                                      </p:cBhvr>
                                      <p:tavLst>
                                        <p:tav tm="0">
                                          <p:val>
                                            <p:strVal val="#ppt_x"/>
                                          </p:val>
                                        </p:tav>
                                        <p:tav tm="100000">
                                          <p:val>
                                            <p:strVal val="#ppt_x"/>
                                          </p:val>
                                        </p:tav>
                                      </p:tavLst>
                                    </p:anim>
                                    <p:anim calcmode="lin" valueType="num">
                                      <p:cBhvr>
                                        <p:cTn id="9" dur="1000" fill="hold"/>
                                        <p:tgtEl>
                                          <p:spTgt spid="21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7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1" dirty="0"/>
              <a:t>Pre-processing – Chatbot Interaction</a:t>
            </a:r>
            <a:endParaRPr dirty="0"/>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aphicFrame>
        <p:nvGraphicFramePr>
          <p:cNvPr id="2" name="Content Placeholder 2">
            <a:extLst>
              <a:ext uri="{FF2B5EF4-FFF2-40B4-BE49-F238E27FC236}">
                <a16:creationId xmlns:a16="http://schemas.microsoft.com/office/drawing/2014/main" id="{D833CF72-A215-CBE1-FB77-9BEF6C53E950}"/>
              </a:ext>
            </a:extLst>
          </p:cNvPr>
          <p:cNvGraphicFramePr>
            <a:graphicFrameLocks/>
          </p:cNvGraphicFramePr>
          <p:nvPr>
            <p:extLst>
              <p:ext uri="{D42A27DB-BD31-4B8C-83A1-F6EECF244321}">
                <p14:modId xmlns:p14="http://schemas.microsoft.com/office/powerpoint/2010/main" val="3813852561"/>
              </p:ext>
            </p:extLst>
          </p:nvPr>
        </p:nvGraphicFramePr>
        <p:xfrm>
          <a:off x="838201" y="1825625"/>
          <a:ext cx="4926806" cy="31249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40679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190"/>
                                        </p:tgtEl>
                                        <p:attrNameLst>
                                          <p:attrName>style.visibility</p:attrName>
                                        </p:attrNameLst>
                                      </p:cBhvr>
                                      <p:to>
                                        <p:strVal val="visible"/>
                                      </p:to>
                                    </p:set>
                                    <p:animEffect transition="in" filter="fade">
                                      <p:cBhvr>
                                        <p:cTn id="7" dur="1000"/>
                                        <p:tgtEl>
                                          <p:spTgt spid="2190"/>
                                        </p:tgtEl>
                                      </p:cBhvr>
                                    </p:animEffect>
                                    <p:anim calcmode="lin" valueType="num">
                                      <p:cBhvr>
                                        <p:cTn id="8" dur="1000" fill="hold"/>
                                        <p:tgtEl>
                                          <p:spTgt spid="2190"/>
                                        </p:tgtEl>
                                        <p:attrNameLst>
                                          <p:attrName>ppt_x</p:attrName>
                                        </p:attrNameLst>
                                      </p:cBhvr>
                                      <p:tavLst>
                                        <p:tav tm="0">
                                          <p:val>
                                            <p:strVal val="#ppt_x"/>
                                          </p:val>
                                        </p:tav>
                                        <p:tav tm="100000">
                                          <p:val>
                                            <p:strVal val="#ppt_x"/>
                                          </p:val>
                                        </p:tav>
                                      </p:tavLst>
                                    </p:anim>
                                    <p:anim calcmode="lin" valueType="num">
                                      <p:cBhvr>
                                        <p:cTn id="9" dur="1000" fill="hold"/>
                                        <p:tgtEl>
                                          <p:spTgt spid="21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7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lvl="0"/>
            <a:r>
              <a:rPr lang="en-US" dirty="0"/>
              <a:t>Pre-Processing – Inverted Index generation</a:t>
            </a:r>
            <a:endParaRPr dirty="0"/>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aphicFrame>
        <p:nvGraphicFramePr>
          <p:cNvPr id="3" name="Content Placeholder 2">
            <a:extLst>
              <a:ext uri="{FF2B5EF4-FFF2-40B4-BE49-F238E27FC236}">
                <a16:creationId xmlns:a16="http://schemas.microsoft.com/office/drawing/2014/main" id="{5DAFFBE2-A845-0705-ED8E-577F8823A748}"/>
              </a:ext>
            </a:extLst>
          </p:cNvPr>
          <p:cNvGraphicFramePr>
            <a:graphicFrameLocks/>
          </p:cNvGraphicFramePr>
          <p:nvPr>
            <p:extLst>
              <p:ext uri="{D42A27DB-BD31-4B8C-83A1-F6EECF244321}">
                <p14:modId xmlns:p14="http://schemas.microsoft.com/office/powerpoint/2010/main" val="1352896881"/>
              </p:ext>
            </p:extLst>
          </p:nvPr>
        </p:nvGraphicFramePr>
        <p:xfrm>
          <a:off x="442913" y="1493582"/>
          <a:ext cx="5357812" cy="3499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55778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190"/>
                                        </p:tgtEl>
                                        <p:attrNameLst>
                                          <p:attrName>style.visibility</p:attrName>
                                        </p:attrNameLst>
                                      </p:cBhvr>
                                      <p:to>
                                        <p:strVal val="visible"/>
                                      </p:to>
                                    </p:set>
                                    <p:animEffect transition="in" filter="fade">
                                      <p:cBhvr>
                                        <p:cTn id="7" dur="1000"/>
                                        <p:tgtEl>
                                          <p:spTgt spid="2190"/>
                                        </p:tgtEl>
                                      </p:cBhvr>
                                    </p:animEffect>
                                    <p:anim calcmode="lin" valueType="num">
                                      <p:cBhvr>
                                        <p:cTn id="8" dur="1000" fill="hold"/>
                                        <p:tgtEl>
                                          <p:spTgt spid="2190"/>
                                        </p:tgtEl>
                                        <p:attrNameLst>
                                          <p:attrName>ppt_x</p:attrName>
                                        </p:attrNameLst>
                                      </p:cBhvr>
                                      <p:tavLst>
                                        <p:tav tm="0">
                                          <p:val>
                                            <p:strVal val="#ppt_x"/>
                                          </p:val>
                                        </p:tav>
                                        <p:tav tm="100000">
                                          <p:val>
                                            <p:strVal val="#ppt_x"/>
                                          </p:val>
                                        </p:tav>
                                      </p:tavLst>
                                    </p:anim>
                                    <p:anim calcmode="lin" valueType="num">
                                      <p:cBhvr>
                                        <p:cTn id="9" dur="1000" fill="hold"/>
                                        <p:tgtEl>
                                          <p:spTgt spid="21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E4506D2-CB6B-50E0-8F83-CB1444F07CF8}"/>
              </a:ext>
            </a:extLst>
          </p:cNvPr>
          <p:cNvSpPr/>
          <p:nvPr/>
        </p:nvSpPr>
        <p:spPr>
          <a:xfrm>
            <a:off x="416434" y="1287107"/>
            <a:ext cx="5770053" cy="3645987"/>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alpha val="30000"/>
                </a:schemeClr>
              </a:solidFill>
            </a:endParaRPr>
          </a:p>
        </p:txBody>
      </p:sp>
      <p:sp>
        <p:nvSpPr>
          <p:cNvPr id="2190" name="Google Shape;2190;p7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lvl="0"/>
            <a:r>
              <a:rPr lang="en-US" dirty="0"/>
              <a:t>Pre-Processing – Query Response</a:t>
            </a:r>
            <a:endParaRPr dirty="0"/>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Content Placeholder 2">
            <a:extLst>
              <a:ext uri="{FF2B5EF4-FFF2-40B4-BE49-F238E27FC236}">
                <a16:creationId xmlns:a16="http://schemas.microsoft.com/office/drawing/2014/main" id="{5BBE20AE-850F-04C9-C3F6-B2898B510BD3}"/>
              </a:ext>
            </a:extLst>
          </p:cNvPr>
          <p:cNvSpPr txBox="1">
            <a:spLocks/>
          </p:cNvSpPr>
          <p:nvPr/>
        </p:nvSpPr>
        <p:spPr>
          <a:xfrm>
            <a:off x="416435" y="1498370"/>
            <a:ext cx="5205696" cy="2945043"/>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r>
              <a:rPr lang="en-US" sz="2000" b="1" dirty="0"/>
              <a:t>Auto Tokenization </a:t>
            </a:r>
            <a:r>
              <a:rPr lang="en-US" sz="2000" dirty="0"/>
              <a:t>–</a:t>
            </a:r>
            <a:r>
              <a:rPr lang="en-US" sz="2000" b="1" dirty="0"/>
              <a:t> </a:t>
            </a:r>
          </a:p>
          <a:p>
            <a:pPr lvl="1">
              <a:buFont typeface="Wingdings" panose="05000000000000000000" pitchFamily="2" charset="2"/>
              <a:buChar char="§"/>
            </a:pPr>
            <a:r>
              <a:rPr lang="en-US" sz="2000" dirty="0"/>
              <a:t>A generic tokenizer class that will be instantiated as one of the tokenizer classes of the library when created with the </a:t>
            </a:r>
            <a:r>
              <a:rPr lang="en-US" sz="2000" dirty="0" err="1"/>
              <a:t>AutoTokenizer</a:t>
            </a:r>
            <a:r>
              <a:rPr lang="en-US" sz="2000" dirty="0"/>
              <a:t> </a:t>
            </a:r>
            <a:r>
              <a:rPr lang="en-US" sz="2000" dirty="0" err="1"/>
              <a:t>from_pretrained</a:t>
            </a:r>
            <a:r>
              <a:rPr lang="en-US" sz="2000" dirty="0"/>
              <a:t>() class method. </a:t>
            </a:r>
          </a:p>
          <a:p>
            <a:pPr lvl="1">
              <a:buFont typeface="Wingdings" panose="05000000000000000000" pitchFamily="2" charset="2"/>
              <a:buChar char="§"/>
            </a:pPr>
            <a:r>
              <a:rPr lang="en-US" sz="2000" dirty="0"/>
              <a:t>Used for  utilizing the </a:t>
            </a:r>
            <a:r>
              <a:rPr lang="en-US" sz="2000" dirty="0" err="1"/>
              <a:t>distilbert</a:t>
            </a:r>
            <a:r>
              <a:rPr lang="en-US" sz="2000" dirty="0"/>
              <a:t>-base-uncased-distilled-squad model.</a:t>
            </a:r>
          </a:p>
        </p:txBody>
      </p:sp>
    </p:spTree>
    <p:extLst>
      <p:ext uri="{BB962C8B-B14F-4D97-AF65-F5344CB8AC3E}">
        <p14:creationId xmlns:p14="http://schemas.microsoft.com/office/powerpoint/2010/main" val="2593830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190"/>
                                        </p:tgtEl>
                                        <p:attrNameLst>
                                          <p:attrName>style.visibility</p:attrName>
                                        </p:attrNameLst>
                                      </p:cBhvr>
                                      <p:to>
                                        <p:strVal val="visible"/>
                                      </p:to>
                                    </p:set>
                                    <p:animEffect transition="in" filter="fade">
                                      <p:cBhvr>
                                        <p:cTn id="7" dur="1000"/>
                                        <p:tgtEl>
                                          <p:spTgt spid="2190"/>
                                        </p:tgtEl>
                                      </p:cBhvr>
                                    </p:animEffect>
                                    <p:anim calcmode="lin" valueType="num">
                                      <p:cBhvr>
                                        <p:cTn id="8" dur="1000" fill="hold"/>
                                        <p:tgtEl>
                                          <p:spTgt spid="2190"/>
                                        </p:tgtEl>
                                        <p:attrNameLst>
                                          <p:attrName>ppt_x</p:attrName>
                                        </p:attrNameLst>
                                      </p:cBhvr>
                                      <p:tavLst>
                                        <p:tav tm="0">
                                          <p:val>
                                            <p:strVal val="#ppt_x"/>
                                          </p:val>
                                        </p:tav>
                                        <p:tav tm="100000">
                                          <p:val>
                                            <p:strVal val="#ppt_x"/>
                                          </p:val>
                                        </p:tav>
                                      </p:tavLst>
                                    </p:anim>
                                    <p:anim calcmode="lin" valueType="num">
                                      <p:cBhvr>
                                        <p:cTn id="9" dur="1000" fill="hold"/>
                                        <p:tgtEl>
                                          <p:spTgt spid="21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E4506D2-CB6B-50E0-8F83-CB1444F07CF8}"/>
              </a:ext>
            </a:extLst>
          </p:cNvPr>
          <p:cNvSpPr/>
          <p:nvPr/>
        </p:nvSpPr>
        <p:spPr>
          <a:xfrm>
            <a:off x="114302" y="1287107"/>
            <a:ext cx="8943973" cy="3584931"/>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alpha val="30000"/>
                </a:schemeClr>
              </a:solidFill>
            </a:endParaRPr>
          </a:p>
        </p:txBody>
      </p:sp>
      <p:sp>
        <p:nvSpPr>
          <p:cNvPr id="2190" name="Google Shape;2190;p7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lvl="0"/>
            <a:r>
              <a:rPr lang="en-US" dirty="0"/>
              <a:t>Inverted indexing (Input) :</a:t>
            </a:r>
            <a:endParaRPr dirty="0"/>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TextBox 1">
            <a:extLst>
              <a:ext uri="{FF2B5EF4-FFF2-40B4-BE49-F238E27FC236}">
                <a16:creationId xmlns:a16="http://schemas.microsoft.com/office/drawing/2014/main" id="{0774FF0E-B0E5-A730-E37A-4AF0484FCD46}"/>
              </a:ext>
            </a:extLst>
          </p:cNvPr>
          <p:cNvSpPr txBox="1"/>
          <p:nvPr/>
        </p:nvSpPr>
        <p:spPr>
          <a:xfrm>
            <a:off x="774042" y="1455718"/>
            <a:ext cx="7169808" cy="3416320"/>
          </a:xfrm>
          <a:prstGeom prst="rect">
            <a:avLst/>
          </a:prstGeom>
          <a:noFill/>
        </p:spPr>
        <p:txBody>
          <a:bodyPr wrap="square" rtlCol="0">
            <a:spAutoFit/>
          </a:bodyPr>
          <a:lstStyle/>
          <a:p>
            <a:r>
              <a:rPr lang="en-IN" sz="800" b="0" dirty="0">
                <a:solidFill>
                  <a:srgbClr val="FF0000"/>
                </a:solidFill>
                <a:effectLst/>
                <a:latin typeface="Consolas" panose="020B0609020204030204" pitchFamily="49" charset="0"/>
              </a:rPr>
              <a:t>Before you can begin to determine what the composition of a particular paragraph will be, you must first decide on an argument and a working thesis statement for your paper. What is the most important idea that you are trying to convey to your reader? The information in each paragraph must be related to that idea. In other words, your paragraphs should remind your reader that there is a recurrent relationship between your thesis and the information in each paragraph. A working thesis functions like a seed from which your paper, and your ideas, will grow. The whole process is an organic one—a natural progression from a seed to a full-blown paper where there are direct, familial relationships between all of the ideas in the paper.</a:t>
            </a:r>
          </a:p>
          <a:p>
            <a:br>
              <a:rPr lang="en-IN" sz="800" b="0" dirty="0">
                <a:solidFill>
                  <a:srgbClr val="FF0000"/>
                </a:solidFill>
                <a:effectLst/>
                <a:latin typeface="Consolas" panose="020B0609020204030204" pitchFamily="49" charset="0"/>
              </a:rPr>
            </a:br>
            <a:r>
              <a:rPr lang="en-IN" sz="800" b="0" dirty="0">
                <a:solidFill>
                  <a:srgbClr val="FF0000"/>
                </a:solidFill>
                <a:effectLst/>
                <a:latin typeface="Consolas" panose="020B0609020204030204" pitchFamily="49" charset="0"/>
              </a:rPr>
              <a:t>The decision about what to put into your paragraphs begins with the germination of a seed of ideas; this “germination process” is better known as brainstorming. There are many techniques for brainstorming; whichever one you choose, this stage of paragraph development cannot be skipped. Building paragraphs can be like building a skyscraper: there must be a well-planned foundation that supports what you are building. Any cracks, inconsistencies, or other corruptions of the foundation can cause your whole paper to crumble.</a:t>
            </a:r>
          </a:p>
          <a:p>
            <a:br>
              <a:rPr lang="en-IN" sz="800" b="0" dirty="0">
                <a:solidFill>
                  <a:srgbClr val="FF0000"/>
                </a:solidFill>
                <a:effectLst/>
                <a:latin typeface="Consolas" panose="020B0609020204030204" pitchFamily="49" charset="0"/>
              </a:rPr>
            </a:br>
            <a:r>
              <a:rPr lang="en-IN" sz="800" b="0" dirty="0">
                <a:solidFill>
                  <a:srgbClr val="FF0000"/>
                </a:solidFill>
                <a:effectLst/>
                <a:latin typeface="Consolas" panose="020B0609020204030204" pitchFamily="49" charset="0"/>
              </a:rPr>
              <a:t>So, let’s suppose that you have done some brainstorming to develop your thesis. What else should you keep in mind as you begin to create paragraphs? Every paragraph in a paper should be:</a:t>
            </a:r>
          </a:p>
          <a:p>
            <a:br>
              <a:rPr lang="en-IN" sz="800" b="0" dirty="0">
                <a:solidFill>
                  <a:srgbClr val="FF0000"/>
                </a:solidFill>
                <a:effectLst/>
                <a:latin typeface="Consolas" panose="020B0609020204030204" pitchFamily="49" charset="0"/>
              </a:rPr>
            </a:br>
            <a:r>
              <a:rPr lang="en-IN" sz="800" b="0" dirty="0">
                <a:solidFill>
                  <a:srgbClr val="FF0000"/>
                </a:solidFill>
                <a:effectLst/>
                <a:latin typeface="Consolas" panose="020B0609020204030204" pitchFamily="49" charset="0"/>
              </a:rPr>
              <a:t>Unified: All of the sentences in a single paragraph should be related to a single controlling idea (often expressed in the topic sentence of the paragraph).</a:t>
            </a:r>
          </a:p>
          <a:p>
            <a:r>
              <a:rPr lang="en-IN" sz="800" b="0" dirty="0">
                <a:solidFill>
                  <a:srgbClr val="FF0000"/>
                </a:solidFill>
                <a:effectLst/>
                <a:latin typeface="Consolas" panose="020B0609020204030204" pitchFamily="49" charset="0"/>
              </a:rPr>
              <a:t>Clearly related to the thesis: The sentences should all refer to the central idea, or thesis, of the paper (Rosen and Behrens 119).</a:t>
            </a:r>
          </a:p>
          <a:p>
            <a:r>
              <a:rPr lang="en-IN" sz="800" b="0" dirty="0">
                <a:solidFill>
                  <a:srgbClr val="FF0000"/>
                </a:solidFill>
                <a:effectLst/>
                <a:latin typeface="Consolas" panose="020B0609020204030204" pitchFamily="49" charset="0"/>
              </a:rPr>
              <a:t>Coherent: The sentences should be arranged in a logical manner and should follow a definite plan for development (Rosen and Behrens 119).</a:t>
            </a:r>
          </a:p>
          <a:p>
            <a:r>
              <a:rPr lang="en-IN" sz="800" b="0" dirty="0">
                <a:solidFill>
                  <a:srgbClr val="FF0000"/>
                </a:solidFill>
                <a:effectLst/>
                <a:latin typeface="Consolas" panose="020B0609020204030204" pitchFamily="49" charset="0"/>
              </a:rPr>
              <a:t>Well-developed: Every idea discussed in the paragraph should be adequately explained and supported through evidence and details that work together to explain the paragraph’s controlling idea (Rosen and Behrens 119).</a:t>
            </a:r>
          </a:p>
          <a:p>
            <a:r>
              <a:rPr lang="en-IN" sz="800" b="0" dirty="0">
                <a:solidFill>
                  <a:srgbClr val="FF0000"/>
                </a:solidFill>
                <a:effectLst/>
                <a:latin typeface="Consolas" panose="020B0609020204030204" pitchFamily="49" charset="0"/>
              </a:rPr>
              <a:t>    </a:t>
            </a:r>
          </a:p>
          <a:p>
            <a:endParaRPr lang="en-IN" sz="800" dirty="0">
              <a:solidFill>
                <a:srgbClr val="FF0000"/>
              </a:solidFill>
            </a:endParaRPr>
          </a:p>
        </p:txBody>
      </p:sp>
    </p:spTree>
    <p:extLst>
      <p:ext uri="{BB962C8B-B14F-4D97-AF65-F5344CB8AC3E}">
        <p14:creationId xmlns:p14="http://schemas.microsoft.com/office/powerpoint/2010/main" val="979742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190"/>
                                        </p:tgtEl>
                                        <p:attrNameLst>
                                          <p:attrName>style.visibility</p:attrName>
                                        </p:attrNameLst>
                                      </p:cBhvr>
                                      <p:to>
                                        <p:strVal val="visible"/>
                                      </p:to>
                                    </p:set>
                                    <p:animEffect transition="in" filter="fade">
                                      <p:cBhvr>
                                        <p:cTn id="7" dur="1000"/>
                                        <p:tgtEl>
                                          <p:spTgt spid="2190"/>
                                        </p:tgtEl>
                                      </p:cBhvr>
                                    </p:animEffect>
                                    <p:anim calcmode="lin" valueType="num">
                                      <p:cBhvr>
                                        <p:cTn id="8" dur="1000" fill="hold"/>
                                        <p:tgtEl>
                                          <p:spTgt spid="2190"/>
                                        </p:tgtEl>
                                        <p:attrNameLst>
                                          <p:attrName>ppt_x</p:attrName>
                                        </p:attrNameLst>
                                      </p:cBhvr>
                                      <p:tavLst>
                                        <p:tav tm="0">
                                          <p:val>
                                            <p:strVal val="#ppt_x"/>
                                          </p:val>
                                        </p:tav>
                                        <p:tav tm="100000">
                                          <p:val>
                                            <p:strVal val="#ppt_x"/>
                                          </p:val>
                                        </p:tav>
                                      </p:tavLst>
                                    </p:anim>
                                    <p:anim calcmode="lin" valueType="num">
                                      <p:cBhvr>
                                        <p:cTn id="9" dur="1000" fill="hold"/>
                                        <p:tgtEl>
                                          <p:spTgt spid="21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E4506D2-CB6B-50E0-8F83-CB1444F07CF8}"/>
              </a:ext>
            </a:extLst>
          </p:cNvPr>
          <p:cNvSpPr/>
          <p:nvPr/>
        </p:nvSpPr>
        <p:spPr>
          <a:xfrm>
            <a:off x="114302" y="1287107"/>
            <a:ext cx="8943973" cy="3584931"/>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alpha val="30000"/>
                </a:schemeClr>
              </a:solidFill>
            </a:endParaRPr>
          </a:p>
        </p:txBody>
      </p:sp>
      <p:sp>
        <p:nvSpPr>
          <p:cNvPr id="2190" name="Google Shape;2190;p70"/>
          <p:cNvSpPr txBox="1">
            <a:spLocks noGrp="1"/>
          </p:cNvSpPr>
          <p:nvPr>
            <p:ph type="title"/>
          </p:nvPr>
        </p:nvSpPr>
        <p:spPr>
          <a:xfrm>
            <a:off x="938500" y="445025"/>
            <a:ext cx="5012244" cy="941400"/>
          </a:xfrm>
          <a:prstGeom prst="rect">
            <a:avLst/>
          </a:prstGeom>
        </p:spPr>
        <p:txBody>
          <a:bodyPr spcFirstLastPara="1" wrap="square" lIns="91425" tIns="91425" rIns="91425" bIns="91425" anchor="t" anchorCtr="0">
            <a:noAutofit/>
          </a:bodyPr>
          <a:lstStyle/>
          <a:p>
            <a:pPr lvl="0"/>
            <a:r>
              <a:rPr lang="en-US" dirty="0"/>
              <a:t>Inverted indexing (Output) :</a:t>
            </a:r>
            <a:endParaRPr dirty="0"/>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 name="Picture 4">
            <a:extLst>
              <a:ext uri="{FF2B5EF4-FFF2-40B4-BE49-F238E27FC236}">
                <a16:creationId xmlns:a16="http://schemas.microsoft.com/office/drawing/2014/main" id="{F349C6B4-D916-3F73-BF21-AB73D6809C64}"/>
              </a:ext>
            </a:extLst>
          </p:cNvPr>
          <p:cNvPicPr>
            <a:picLocks noChangeAspect="1"/>
          </p:cNvPicPr>
          <p:nvPr/>
        </p:nvPicPr>
        <p:blipFill>
          <a:blip r:embed="rId3"/>
          <a:stretch>
            <a:fillRect/>
          </a:stretch>
        </p:blipFill>
        <p:spPr>
          <a:xfrm>
            <a:off x="178594" y="2177264"/>
            <a:ext cx="8786812" cy="1491312"/>
          </a:xfrm>
          <a:prstGeom prst="rect">
            <a:avLst/>
          </a:prstGeom>
        </p:spPr>
      </p:pic>
      <p:pic>
        <p:nvPicPr>
          <p:cNvPr id="7" name="Picture 6">
            <a:extLst>
              <a:ext uri="{FF2B5EF4-FFF2-40B4-BE49-F238E27FC236}">
                <a16:creationId xmlns:a16="http://schemas.microsoft.com/office/drawing/2014/main" id="{D2123119-0A6D-61FA-7C01-98F3D60E5394}"/>
              </a:ext>
            </a:extLst>
          </p:cNvPr>
          <p:cNvPicPr>
            <a:picLocks noChangeAspect="1"/>
          </p:cNvPicPr>
          <p:nvPr/>
        </p:nvPicPr>
        <p:blipFill>
          <a:blip r:embed="rId4"/>
          <a:stretch>
            <a:fillRect/>
          </a:stretch>
        </p:blipFill>
        <p:spPr>
          <a:xfrm>
            <a:off x="2124352" y="1443776"/>
            <a:ext cx="4595258" cy="624894"/>
          </a:xfrm>
          <a:prstGeom prst="rect">
            <a:avLst/>
          </a:prstGeom>
        </p:spPr>
      </p:pic>
    </p:spTree>
    <p:extLst>
      <p:ext uri="{BB962C8B-B14F-4D97-AF65-F5344CB8AC3E}">
        <p14:creationId xmlns:p14="http://schemas.microsoft.com/office/powerpoint/2010/main" val="3346116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190"/>
                                        </p:tgtEl>
                                        <p:attrNameLst>
                                          <p:attrName>style.visibility</p:attrName>
                                        </p:attrNameLst>
                                      </p:cBhvr>
                                      <p:to>
                                        <p:strVal val="visible"/>
                                      </p:to>
                                    </p:set>
                                    <p:animEffect transition="in" filter="fade">
                                      <p:cBhvr>
                                        <p:cTn id="7" dur="1000"/>
                                        <p:tgtEl>
                                          <p:spTgt spid="2190"/>
                                        </p:tgtEl>
                                      </p:cBhvr>
                                    </p:animEffect>
                                    <p:anim calcmode="lin" valueType="num">
                                      <p:cBhvr>
                                        <p:cTn id="8" dur="1000" fill="hold"/>
                                        <p:tgtEl>
                                          <p:spTgt spid="2190"/>
                                        </p:tgtEl>
                                        <p:attrNameLst>
                                          <p:attrName>ppt_x</p:attrName>
                                        </p:attrNameLst>
                                      </p:cBhvr>
                                      <p:tavLst>
                                        <p:tav tm="0">
                                          <p:val>
                                            <p:strVal val="#ppt_x"/>
                                          </p:val>
                                        </p:tav>
                                        <p:tav tm="100000">
                                          <p:val>
                                            <p:strVal val="#ppt_x"/>
                                          </p:val>
                                        </p:tav>
                                      </p:tavLst>
                                    </p:anim>
                                    <p:anim calcmode="lin" valueType="num">
                                      <p:cBhvr>
                                        <p:cTn id="9" dur="1000" fill="hold"/>
                                        <p:tgtEl>
                                          <p:spTgt spid="21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E4506D2-CB6B-50E0-8F83-CB1444F07CF8}"/>
              </a:ext>
            </a:extLst>
          </p:cNvPr>
          <p:cNvSpPr/>
          <p:nvPr/>
        </p:nvSpPr>
        <p:spPr>
          <a:xfrm>
            <a:off x="416434" y="1287108"/>
            <a:ext cx="8484679" cy="3499206"/>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alpha val="30000"/>
                </a:schemeClr>
              </a:solidFill>
            </a:endParaRPr>
          </a:p>
        </p:txBody>
      </p:sp>
      <p:sp>
        <p:nvSpPr>
          <p:cNvPr id="2190" name="Google Shape;2190;p7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lvl="0"/>
            <a:r>
              <a:rPr lang="en-US" dirty="0"/>
              <a:t> Paraphraser : </a:t>
            </a:r>
            <a:endParaRPr dirty="0"/>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 name="Picture 4">
            <a:extLst>
              <a:ext uri="{FF2B5EF4-FFF2-40B4-BE49-F238E27FC236}">
                <a16:creationId xmlns:a16="http://schemas.microsoft.com/office/drawing/2014/main" id="{BAB8C174-AAD2-5684-1441-8483B98047C9}"/>
              </a:ext>
            </a:extLst>
          </p:cNvPr>
          <p:cNvPicPr>
            <a:picLocks noChangeAspect="1"/>
          </p:cNvPicPr>
          <p:nvPr/>
        </p:nvPicPr>
        <p:blipFill>
          <a:blip r:embed="rId3"/>
          <a:stretch>
            <a:fillRect/>
          </a:stretch>
        </p:blipFill>
        <p:spPr>
          <a:xfrm>
            <a:off x="527221" y="1982489"/>
            <a:ext cx="8263103" cy="1665532"/>
          </a:xfrm>
          <a:prstGeom prst="rect">
            <a:avLst/>
          </a:prstGeom>
        </p:spPr>
      </p:pic>
    </p:spTree>
    <p:extLst>
      <p:ext uri="{BB962C8B-B14F-4D97-AF65-F5344CB8AC3E}">
        <p14:creationId xmlns:p14="http://schemas.microsoft.com/office/powerpoint/2010/main" val="2171015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190"/>
                                        </p:tgtEl>
                                        <p:attrNameLst>
                                          <p:attrName>style.visibility</p:attrName>
                                        </p:attrNameLst>
                                      </p:cBhvr>
                                      <p:to>
                                        <p:strVal val="visible"/>
                                      </p:to>
                                    </p:set>
                                    <p:animEffect transition="in" filter="fade">
                                      <p:cBhvr>
                                        <p:cTn id="7" dur="1000"/>
                                        <p:tgtEl>
                                          <p:spTgt spid="2190"/>
                                        </p:tgtEl>
                                      </p:cBhvr>
                                    </p:animEffect>
                                    <p:anim calcmode="lin" valueType="num">
                                      <p:cBhvr>
                                        <p:cTn id="8" dur="1000" fill="hold"/>
                                        <p:tgtEl>
                                          <p:spTgt spid="2190"/>
                                        </p:tgtEl>
                                        <p:attrNameLst>
                                          <p:attrName>ppt_x</p:attrName>
                                        </p:attrNameLst>
                                      </p:cBhvr>
                                      <p:tavLst>
                                        <p:tav tm="0">
                                          <p:val>
                                            <p:strVal val="#ppt_x"/>
                                          </p:val>
                                        </p:tav>
                                        <p:tav tm="100000">
                                          <p:val>
                                            <p:strVal val="#ppt_x"/>
                                          </p:val>
                                        </p:tav>
                                      </p:tavLst>
                                    </p:anim>
                                    <p:anim calcmode="lin" valueType="num">
                                      <p:cBhvr>
                                        <p:cTn id="9" dur="1000" fill="hold"/>
                                        <p:tgtEl>
                                          <p:spTgt spid="21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E4506D2-CB6B-50E0-8F83-CB1444F07CF8}"/>
              </a:ext>
            </a:extLst>
          </p:cNvPr>
          <p:cNvSpPr/>
          <p:nvPr/>
        </p:nvSpPr>
        <p:spPr>
          <a:xfrm>
            <a:off x="114302" y="1287107"/>
            <a:ext cx="8943973" cy="3584931"/>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alpha val="30000"/>
                </a:schemeClr>
              </a:solidFill>
            </a:endParaRPr>
          </a:p>
        </p:txBody>
      </p:sp>
      <p:sp>
        <p:nvSpPr>
          <p:cNvPr id="2190" name="Google Shape;2190;p7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lvl="0"/>
            <a:r>
              <a:rPr lang="en-US" dirty="0"/>
              <a:t>BART Summarizer: </a:t>
            </a:r>
            <a:endParaRPr dirty="0"/>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 name="TextBox 2">
            <a:extLst>
              <a:ext uri="{FF2B5EF4-FFF2-40B4-BE49-F238E27FC236}">
                <a16:creationId xmlns:a16="http://schemas.microsoft.com/office/drawing/2014/main" id="{2A6D24C3-D516-6A06-9DFA-CD1E42011F1D}"/>
              </a:ext>
            </a:extLst>
          </p:cNvPr>
          <p:cNvSpPr txBox="1"/>
          <p:nvPr/>
        </p:nvSpPr>
        <p:spPr>
          <a:xfrm>
            <a:off x="1026200" y="1589932"/>
            <a:ext cx="6307931" cy="3108543"/>
          </a:xfrm>
          <a:prstGeom prst="rect">
            <a:avLst/>
          </a:prstGeom>
          <a:noFill/>
        </p:spPr>
        <p:txBody>
          <a:bodyPr wrap="square">
            <a:spAutoFit/>
          </a:bodyPr>
          <a:lstStyle/>
          <a:p>
            <a:r>
              <a:rPr lang="en-IN" b="0" dirty="0">
                <a:solidFill>
                  <a:srgbClr val="FF0000"/>
                </a:solidFill>
                <a:effectLst/>
                <a:latin typeface="Consolas" panose="020B0609020204030204" pitchFamily="49" charset="0"/>
              </a:rPr>
              <a:t>text</a:t>
            </a:r>
            <a:r>
              <a:rPr lang="en-IN" b="0" dirty="0">
                <a:solidFill>
                  <a:srgbClr val="D4D4D4"/>
                </a:solidFill>
                <a:effectLst/>
                <a:latin typeface="Consolas" panose="020B0609020204030204" pitchFamily="49" charset="0"/>
              </a:rPr>
              <a:t> = </a:t>
            </a:r>
            <a:r>
              <a:rPr lang="en-IN" b="0" dirty="0">
                <a:solidFill>
                  <a:schemeClr val="tx1">
                    <a:lumMod val="50000"/>
                    <a:lumOff val="50000"/>
                  </a:schemeClr>
                </a:solidFill>
                <a:effectLst/>
                <a:latin typeface="Consolas" panose="020B0609020204030204" pitchFamily="49" charset="0"/>
              </a:rPr>
              <a:t>"""The Amazon rainforest is one of the world's most important ecosystems, providing a home for countless species of plants and animals.</a:t>
            </a:r>
          </a:p>
          <a:p>
            <a:br>
              <a:rPr lang="en-IN" b="0" dirty="0">
                <a:solidFill>
                  <a:schemeClr val="tx1">
                    <a:lumMod val="50000"/>
                    <a:lumOff val="50000"/>
                  </a:schemeClr>
                </a:solidFill>
                <a:effectLst/>
                <a:latin typeface="Consolas" panose="020B0609020204030204" pitchFamily="49" charset="0"/>
              </a:rPr>
            </a:br>
            <a:r>
              <a:rPr lang="en-IN" b="0" dirty="0">
                <a:solidFill>
                  <a:schemeClr val="tx1">
                    <a:lumMod val="50000"/>
                    <a:lumOff val="50000"/>
                  </a:schemeClr>
                </a:solidFill>
                <a:effectLst/>
                <a:latin typeface="Consolas" panose="020B0609020204030204" pitchFamily="49" charset="0"/>
              </a:rPr>
              <a:t> It is also known for its rich soil, which has been formed over many centuries by the accumulation of nutrients from decaying vegetation. In addition to its ecological importance, the Amazon rainforest also plays a critical role in regulating the Earth's climate, serving as a major carbon sink and helping to maintain the balance of atmospheric gases. However, large areas of the rainforest are being destroyed due to human activities such as deforestation, agriculture, and industrialization, which threaten the long-term survival of the ecosystem and the species that depend on it."""</a:t>
            </a:r>
          </a:p>
        </p:txBody>
      </p:sp>
    </p:spTree>
    <p:extLst>
      <p:ext uri="{BB962C8B-B14F-4D97-AF65-F5344CB8AC3E}">
        <p14:creationId xmlns:p14="http://schemas.microsoft.com/office/powerpoint/2010/main" val="1436322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190"/>
                                        </p:tgtEl>
                                        <p:attrNameLst>
                                          <p:attrName>style.visibility</p:attrName>
                                        </p:attrNameLst>
                                      </p:cBhvr>
                                      <p:to>
                                        <p:strVal val="visible"/>
                                      </p:to>
                                    </p:set>
                                    <p:animEffect transition="in" filter="fade">
                                      <p:cBhvr>
                                        <p:cTn id="7" dur="1000"/>
                                        <p:tgtEl>
                                          <p:spTgt spid="2190"/>
                                        </p:tgtEl>
                                      </p:cBhvr>
                                    </p:animEffect>
                                    <p:anim calcmode="lin" valueType="num">
                                      <p:cBhvr>
                                        <p:cTn id="8" dur="1000" fill="hold"/>
                                        <p:tgtEl>
                                          <p:spTgt spid="2190"/>
                                        </p:tgtEl>
                                        <p:attrNameLst>
                                          <p:attrName>ppt_x</p:attrName>
                                        </p:attrNameLst>
                                      </p:cBhvr>
                                      <p:tavLst>
                                        <p:tav tm="0">
                                          <p:val>
                                            <p:strVal val="#ppt_x"/>
                                          </p:val>
                                        </p:tav>
                                        <p:tav tm="100000">
                                          <p:val>
                                            <p:strVal val="#ppt_x"/>
                                          </p:val>
                                        </p:tav>
                                      </p:tavLst>
                                    </p:anim>
                                    <p:anim calcmode="lin" valueType="num">
                                      <p:cBhvr>
                                        <p:cTn id="9" dur="1000" fill="hold"/>
                                        <p:tgtEl>
                                          <p:spTgt spid="21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7392B57-3279-9B68-423E-86B488166217}"/>
              </a:ext>
            </a:extLst>
          </p:cNvPr>
          <p:cNvSpPr/>
          <p:nvPr/>
        </p:nvSpPr>
        <p:spPr>
          <a:xfrm>
            <a:off x="467592" y="1641749"/>
            <a:ext cx="1992385" cy="2677885"/>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alpha val="30000"/>
                </a:schemeClr>
              </a:solidFill>
            </a:endParaRPr>
          </a:p>
        </p:txBody>
      </p:sp>
      <p:sp>
        <p:nvSpPr>
          <p:cNvPr id="12" name="Rectangle: Rounded Corners 11">
            <a:extLst>
              <a:ext uri="{FF2B5EF4-FFF2-40B4-BE49-F238E27FC236}">
                <a16:creationId xmlns:a16="http://schemas.microsoft.com/office/drawing/2014/main" id="{12E1DC2F-B476-E8D6-6927-CA9A679819C7}"/>
              </a:ext>
            </a:extLst>
          </p:cNvPr>
          <p:cNvSpPr/>
          <p:nvPr/>
        </p:nvSpPr>
        <p:spPr>
          <a:xfrm>
            <a:off x="2579615" y="1610746"/>
            <a:ext cx="1992385" cy="2677885"/>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alpha val="30000"/>
                </a:schemeClr>
              </a:solidFill>
            </a:endParaRPr>
          </a:p>
        </p:txBody>
      </p:sp>
      <p:sp>
        <p:nvSpPr>
          <p:cNvPr id="13" name="TextBox 12">
            <a:extLst>
              <a:ext uri="{FF2B5EF4-FFF2-40B4-BE49-F238E27FC236}">
                <a16:creationId xmlns:a16="http://schemas.microsoft.com/office/drawing/2014/main" id="{224B2D54-5D0D-80FD-4683-94383E3DA75D}"/>
              </a:ext>
            </a:extLst>
          </p:cNvPr>
          <p:cNvSpPr txBox="1"/>
          <p:nvPr/>
        </p:nvSpPr>
        <p:spPr>
          <a:xfrm>
            <a:off x="637468" y="1947989"/>
            <a:ext cx="1652631" cy="2031325"/>
          </a:xfrm>
          <a:prstGeom prst="rect">
            <a:avLst/>
          </a:prstGeom>
          <a:noFill/>
        </p:spPr>
        <p:txBody>
          <a:bodyPr wrap="square" rtlCol="0">
            <a:spAutoFit/>
          </a:bodyPr>
          <a:lstStyle/>
          <a:p>
            <a:pPr algn="just">
              <a:buClr>
                <a:schemeClr val="bg1"/>
              </a:buClr>
            </a:pPr>
            <a:endParaRPr lang="en-IN" sz="1400" dirty="0">
              <a:solidFill>
                <a:schemeClr val="bg1">
                  <a:lumMod val="95000"/>
                </a:schemeClr>
              </a:solidFill>
            </a:endParaRPr>
          </a:p>
          <a:p>
            <a:pPr marL="285750" indent="-285750">
              <a:buClr>
                <a:schemeClr val="bg1"/>
              </a:buClr>
              <a:buFont typeface="Arial" panose="020B0604020202020204" pitchFamily="34" charset="0"/>
              <a:buChar char="•"/>
            </a:pPr>
            <a:r>
              <a:rPr lang="en-IN" sz="1400" dirty="0">
                <a:solidFill>
                  <a:schemeClr val="bg1">
                    <a:lumMod val="95000"/>
                  </a:schemeClr>
                </a:solidFill>
              </a:rPr>
              <a:t>Automatically generate useful information on any topic with a few clicks and words.</a:t>
            </a:r>
          </a:p>
          <a:p>
            <a:endParaRPr lang="en-IN" dirty="0">
              <a:solidFill>
                <a:srgbClr val="FFAB40"/>
              </a:solidFill>
            </a:endParaRPr>
          </a:p>
        </p:txBody>
      </p:sp>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1" dirty="0"/>
              <a:t>Need of proposed Work</a:t>
            </a:r>
            <a:endParaRPr dirty="0"/>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 name="TextBox 2">
            <a:extLst>
              <a:ext uri="{FF2B5EF4-FFF2-40B4-BE49-F238E27FC236}">
                <a16:creationId xmlns:a16="http://schemas.microsoft.com/office/drawing/2014/main" id="{620017B9-991D-36BF-CCA3-A4D51CD63B8F}"/>
              </a:ext>
            </a:extLst>
          </p:cNvPr>
          <p:cNvSpPr txBox="1"/>
          <p:nvPr/>
        </p:nvSpPr>
        <p:spPr>
          <a:xfrm>
            <a:off x="2733345" y="2124373"/>
            <a:ext cx="1652631" cy="1384995"/>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IN" sz="1400" dirty="0">
                <a:solidFill>
                  <a:schemeClr val="bg1">
                    <a:lumMod val="95000"/>
                  </a:schemeClr>
                </a:solidFill>
              </a:rPr>
              <a:t>Developed to make life easier for the blind community.</a:t>
            </a:r>
          </a:p>
          <a:p>
            <a:endParaRPr lang="en-IN" dirty="0">
              <a:solidFill>
                <a:srgbClr val="FFAB40"/>
              </a:solidFill>
            </a:endParaRPr>
          </a:p>
        </p:txBody>
      </p:sp>
      <p:sp>
        <p:nvSpPr>
          <p:cNvPr id="4" name="Rectangle: Rounded Corners 3">
            <a:extLst>
              <a:ext uri="{FF2B5EF4-FFF2-40B4-BE49-F238E27FC236}">
                <a16:creationId xmlns:a16="http://schemas.microsoft.com/office/drawing/2014/main" id="{772127B7-F71B-1AE5-AA1F-E0594874987A}"/>
              </a:ext>
            </a:extLst>
          </p:cNvPr>
          <p:cNvSpPr/>
          <p:nvPr/>
        </p:nvSpPr>
        <p:spPr>
          <a:xfrm>
            <a:off x="4691638" y="1641749"/>
            <a:ext cx="1992385" cy="2646882"/>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alpha val="30000"/>
                </a:schemeClr>
              </a:solidFill>
            </a:endParaRPr>
          </a:p>
        </p:txBody>
      </p:sp>
      <p:sp>
        <p:nvSpPr>
          <p:cNvPr id="5" name="TextBox 4">
            <a:extLst>
              <a:ext uri="{FF2B5EF4-FFF2-40B4-BE49-F238E27FC236}">
                <a16:creationId xmlns:a16="http://schemas.microsoft.com/office/drawing/2014/main" id="{887A6504-4FD3-9A56-C8CC-C605F237F608}"/>
              </a:ext>
            </a:extLst>
          </p:cNvPr>
          <p:cNvSpPr txBox="1"/>
          <p:nvPr/>
        </p:nvSpPr>
        <p:spPr>
          <a:xfrm>
            <a:off x="4737357" y="2124373"/>
            <a:ext cx="1916553" cy="1815882"/>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IN" sz="1400" dirty="0">
                <a:solidFill>
                  <a:schemeClr val="bg1">
                    <a:lumMod val="95000"/>
                  </a:schemeClr>
                </a:solidFill>
              </a:rPr>
              <a:t>Powered by advanced NLP techniques and WordNet-based query rewriting, so you get relevant results in no time.</a:t>
            </a:r>
          </a:p>
          <a:p>
            <a:endParaRPr lang="en-IN" dirty="0">
              <a:solidFill>
                <a:srgbClr val="FFAB40"/>
              </a:solidFill>
            </a:endParaRPr>
          </a:p>
        </p:txBody>
      </p:sp>
      <p:sp>
        <p:nvSpPr>
          <p:cNvPr id="7" name="Rectangle: Rounded Corners 6">
            <a:extLst>
              <a:ext uri="{FF2B5EF4-FFF2-40B4-BE49-F238E27FC236}">
                <a16:creationId xmlns:a16="http://schemas.microsoft.com/office/drawing/2014/main" id="{F9100617-B60E-5C60-8268-3CFE25C12FA4}"/>
              </a:ext>
            </a:extLst>
          </p:cNvPr>
          <p:cNvSpPr/>
          <p:nvPr/>
        </p:nvSpPr>
        <p:spPr>
          <a:xfrm>
            <a:off x="6803661" y="1610746"/>
            <a:ext cx="1989364" cy="2677885"/>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alpha val="30000"/>
                </a:schemeClr>
              </a:solidFill>
            </a:endParaRPr>
          </a:p>
        </p:txBody>
      </p:sp>
      <p:sp>
        <p:nvSpPr>
          <p:cNvPr id="16" name="TextBox 15">
            <a:extLst>
              <a:ext uri="{FF2B5EF4-FFF2-40B4-BE49-F238E27FC236}">
                <a16:creationId xmlns:a16="http://schemas.microsoft.com/office/drawing/2014/main" id="{0F918F32-674D-D580-A94F-A2B8F52051FA}"/>
              </a:ext>
            </a:extLst>
          </p:cNvPr>
          <p:cNvSpPr txBox="1"/>
          <p:nvPr/>
        </p:nvSpPr>
        <p:spPr>
          <a:xfrm>
            <a:off x="6823467" y="2163432"/>
            <a:ext cx="1916553" cy="2031325"/>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IN" sz="1400" dirty="0">
                <a:solidFill>
                  <a:schemeClr val="bg1">
                    <a:lumMod val="95000"/>
                  </a:schemeClr>
                </a:solidFill>
              </a:rPr>
              <a:t>Get access to the right info with ease, as it is read aloud to you. No need for complicated navigation anymore.</a:t>
            </a:r>
          </a:p>
          <a:p>
            <a:endParaRPr lang="en-IN" dirty="0">
              <a:solidFill>
                <a:srgbClr val="FFAB40"/>
              </a:solidFill>
            </a:endParaRPr>
          </a:p>
        </p:txBody>
      </p:sp>
      <p:grpSp>
        <p:nvGrpSpPr>
          <p:cNvPr id="18" name="Google Shape;10498;p79">
            <a:extLst>
              <a:ext uri="{FF2B5EF4-FFF2-40B4-BE49-F238E27FC236}">
                <a16:creationId xmlns:a16="http://schemas.microsoft.com/office/drawing/2014/main" id="{3272BF09-AEDA-9702-1AD4-8ED77410EF3C}"/>
              </a:ext>
            </a:extLst>
          </p:cNvPr>
          <p:cNvGrpSpPr/>
          <p:nvPr/>
        </p:nvGrpSpPr>
        <p:grpSpPr>
          <a:xfrm>
            <a:off x="1210983" y="4515629"/>
            <a:ext cx="371883" cy="365691"/>
            <a:chOff x="860940" y="2746477"/>
            <a:chExt cx="371883" cy="365691"/>
          </a:xfrm>
        </p:grpSpPr>
        <p:sp>
          <p:nvSpPr>
            <p:cNvPr id="19" name="Google Shape;10499;p79">
              <a:extLst>
                <a:ext uri="{FF2B5EF4-FFF2-40B4-BE49-F238E27FC236}">
                  <a16:creationId xmlns:a16="http://schemas.microsoft.com/office/drawing/2014/main" id="{7C582235-40FA-C6AD-DD68-1778AD70CDB4}"/>
                </a:ext>
              </a:extLst>
            </p:cNvPr>
            <p:cNvSpPr/>
            <p:nvPr/>
          </p:nvSpPr>
          <p:spPr>
            <a:xfrm>
              <a:off x="908191" y="3026302"/>
              <a:ext cx="30294" cy="28961"/>
            </a:xfrm>
            <a:custGeom>
              <a:avLst/>
              <a:gdLst/>
              <a:ahLst/>
              <a:cxnLst/>
              <a:rect l="l" t="t" r="r" b="b"/>
              <a:pathLst>
                <a:path w="954" h="912" extrusionOk="0">
                  <a:moveTo>
                    <a:pt x="763" y="1"/>
                  </a:moveTo>
                  <a:cubicBezTo>
                    <a:pt x="718" y="1"/>
                    <a:pt x="674" y="16"/>
                    <a:pt x="644" y="45"/>
                  </a:cubicBezTo>
                  <a:lnTo>
                    <a:pt x="60" y="629"/>
                  </a:lnTo>
                  <a:cubicBezTo>
                    <a:pt x="1" y="688"/>
                    <a:pt x="1" y="807"/>
                    <a:pt x="60" y="867"/>
                  </a:cubicBezTo>
                  <a:cubicBezTo>
                    <a:pt x="90" y="897"/>
                    <a:pt x="135" y="911"/>
                    <a:pt x="179" y="911"/>
                  </a:cubicBezTo>
                  <a:cubicBezTo>
                    <a:pt x="224" y="911"/>
                    <a:pt x="269" y="897"/>
                    <a:pt x="299" y="867"/>
                  </a:cubicBezTo>
                  <a:lnTo>
                    <a:pt x="882" y="283"/>
                  </a:lnTo>
                  <a:cubicBezTo>
                    <a:pt x="953" y="224"/>
                    <a:pt x="953" y="105"/>
                    <a:pt x="882" y="45"/>
                  </a:cubicBezTo>
                  <a:cubicBezTo>
                    <a:pt x="852" y="16"/>
                    <a:pt x="807" y="1"/>
                    <a:pt x="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500;p79">
              <a:extLst>
                <a:ext uri="{FF2B5EF4-FFF2-40B4-BE49-F238E27FC236}">
                  <a16:creationId xmlns:a16="http://schemas.microsoft.com/office/drawing/2014/main" id="{E1D42D67-9773-022C-195A-4B623846B454}"/>
                </a:ext>
              </a:extLst>
            </p:cNvPr>
            <p:cNvSpPr/>
            <p:nvPr/>
          </p:nvSpPr>
          <p:spPr>
            <a:xfrm>
              <a:off x="943757" y="3061836"/>
              <a:ext cx="30263" cy="28961"/>
            </a:xfrm>
            <a:custGeom>
              <a:avLst/>
              <a:gdLst/>
              <a:ahLst/>
              <a:cxnLst/>
              <a:rect l="l" t="t" r="r" b="b"/>
              <a:pathLst>
                <a:path w="953" h="912" extrusionOk="0">
                  <a:moveTo>
                    <a:pt x="762" y="1"/>
                  </a:moveTo>
                  <a:cubicBezTo>
                    <a:pt x="717" y="1"/>
                    <a:pt x="673" y="16"/>
                    <a:pt x="643" y="46"/>
                  </a:cubicBezTo>
                  <a:lnTo>
                    <a:pt x="60" y="629"/>
                  </a:lnTo>
                  <a:cubicBezTo>
                    <a:pt x="0" y="688"/>
                    <a:pt x="0" y="807"/>
                    <a:pt x="60" y="867"/>
                  </a:cubicBezTo>
                  <a:cubicBezTo>
                    <a:pt x="89" y="897"/>
                    <a:pt x="134" y="912"/>
                    <a:pt x="179" y="912"/>
                  </a:cubicBezTo>
                  <a:cubicBezTo>
                    <a:pt x="223" y="912"/>
                    <a:pt x="268" y="897"/>
                    <a:pt x="298" y="867"/>
                  </a:cubicBezTo>
                  <a:lnTo>
                    <a:pt x="881" y="284"/>
                  </a:lnTo>
                  <a:cubicBezTo>
                    <a:pt x="953" y="224"/>
                    <a:pt x="953" y="105"/>
                    <a:pt x="881" y="46"/>
                  </a:cubicBezTo>
                  <a:cubicBezTo>
                    <a:pt x="851" y="16"/>
                    <a:pt x="807" y="1"/>
                    <a:pt x="7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501;p79">
              <a:extLst>
                <a:ext uri="{FF2B5EF4-FFF2-40B4-BE49-F238E27FC236}">
                  <a16:creationId xmlns:a16="http://schemas.microsoft.com/office/drawing/2014/main" id="{410A1274-D6C1-DDE3-4B26-09692841035B}"/>
                </a:ext>
              </a:extLst>
            </p:cNvPr>
            <p:cNvSpPr/>
            <p:nvPr/>
          </p:nvSpPr>
          <p:spPr>
            <a:xfrm>
              <a:off x="926355" y="3044085"/>
              <a:ext cx="29881" cy="28579"/>
            </a:xfrm>
            <a:custGeom>
              <a:avLst/>
              <a:gdLst/>
              <a:ahLst/>
              <a:cxnLst/>
              <a:rect l="l" t="t" r="r" b="b"/>
              <a:pathLst>
                <a:path w="941" h="900" extrusionOk="0">
                  <a:moveTo>
                    <a:pt x="762" y="0"/>
                  </a:moveTo>
                  <a:cubicBezTo>
                    <a:pt x="718" y="0"/>
                    <a:pt x="673" y="15"/>
                    <a:pt x="643" y="45"/>
                  </a:cubicBezTo>
                  <a:lnTo>
                    <a:pt x="60" y="616"/>
                  </a:lnTo>
                  <a:cubicBezTo>
                    <a:pt x="0" y="676"/>
                    <a:pt x="0" y="795"/>
                    <a:pt x="60" y="855"/>
                  </a:cubicBezTo>
                  <a:cubicBezTo>
                    <a:pt x="90" y="884"/>
                    <a:pt x="134" y="899"/>
                    <a:pt x="179" y="899"/>
                  </a:cubicBezTo>
                  <a:cubicBezTo>
                    <a:pt x="224" y="899"/>
                    <a:pt x="268" y="884"/>
                    <a:pt x="298" y="855"/>
                  </a:cubicBezTo>
                  <a:lnTo>
                    <a:pt x="881" y="283"/>
                  </a:lnTo>
                  <a:cubicBezTo>
                    <a:pt x="941" y="224"/>
                    <a:pt x="941" y="116"/>
                    <a:pt x="881" y="45"/>
                  </a:cubicBezTo>
                  <a:cubicBezTo>
                    <a:pt x="852" y="15"/>
                    <a:pt x="807" y="0"/>
                    <a:pt x="7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502;p79">
              <a:extLst>
                <a:ext uri="{FF2B5EF4-FFF2-40B4-BE49-F238E27FC236}">
                  <a16:creationId xmlns:a16="http://schemas.microsoft.com/office/drawing/2014/main" id="{F549F870-E015-DA40-0E3B-805E3BAB47CC}"/>
                </a:ext>
              </a:extLst>
            </p:cNvPr>
            <p:cNvSpPr/>
            <p:nvPr/>
          </p:nvSpPr>
          <p:spPr>
            <a:xfrm>
              <a:off x="860940" y="2746477"/>
              <a:ext cx="371883" cy="365691"/>
            </a:xfrm>
            <a:custGeom>
              <a:avLst/>
              <a:gdLst/>
              <a:ahLst/>
              <a:cxnLst/>
              <a:rect l="l" t="t" r="r" b="b"/>
              <a:pathLst>
                <a:path w="11711" h="11516" extrusionOk="0">
                  <a:moveTo>
                    <a:pt x="11312" y="344"/>
                  </a:moveTo>
                  <a:lnTo>
                    <a:pt x="10835" y="1987"/>
                  </a:lnTo>
                  <a:lnTo>
                    <a:pt x="9680" y="821"/>
                  </a:lnTo>
                  <a:lnTo>
                    <a:pt x="11312" y="344"/>
                  </a:lnTo>
                  <a:close/>
                  <a:moveTo>
                    <a:pt x="4882" y="3821"/>
                  </a:moveTo>
                  <a:lnTo>
                    <a:pt x="2822" y="5881"/>
                  </a:lnTo>
                  <a:lnTo>
                    <a:pt x="477" y="5690"/>
                  </a:lnTo>
                  <a:cubicBezTo>
                    <a:pt x="453" y="5690"/>
                    <a:pt x="429" y="5643"/>
                    <a:pt x="465" y="5631"/>
                  </a:cubicBezTo>
                  <a:cubicBezTo>
                    <a:pt x="1477" y="4619"/>
                    <a:pt x="2822" y="4000"/>
                    <a:pt x="4227" y="3881"/>
                  </a:cubicBezTo>
                  <a:lnTo>
                    <a:pt x="4882" y="3821"/>
                  </a:lnTo>
                  <a:close/>
                  <a:moveTo>
                    <a:pt x="2894" y="6297"/>
                  </a:moveTo>
                  <a:lnTo>
                    <a:pt x="3811" y="7226"/>
                  </a:lnTo>
                  <a:lnTo>
                    <a:pt x="3477" y="7571"/>
                  </a:lnTo>
                  <a:lnTo>
                    <a:pt x="2549" y="6643"/>
                  </a:lnTo>
                  <a:lnTo>
                    <a:pt x="2894" y="6297"/>
                  </a:lnTo>
                  <a:close/>
                  <a:moveTo>
                    <a:pt x="2727" y="7333"/>
                  </a:moveTo>
                  <a:lnTo>
                    <a:pt x="3203" y="7810"/>
                  </a:lnTo>
                  <a:lnTo>
                    <a:pt x="2799" y="8226"/>
                  </a:lnTo>
                  <a:cubicBezTo>
                    <a:pt x="2787" y="8238"/>
                    <a:pt x="2763" y="8262"/>
                    <a:pt x="2739" y="8298"/>
                  </a:cubicBezTo>
                  <a:lnTo>
                    <a:pt x="2310" y="7869"/>
                  </a:lnTo>
                  <a:cubicBezTo>
                    <a:pt x="2287" y="7833"/>
                    <a:pt x="2287" y="7774"/>
                    <a:pt x="2310" y="7750"/>
                  </a:cubicBezTo>
                  <a:lnTo>
                    <a:pt x="2727" y="7333"/>
                  </a:lnTo>
                  <a:close/>
                  <a:moveTo>
                    <a:pt x="9311" y="916"/>
                  </a:moveTo>
                  <a:lnTo>
                    <a:pt x="10740" y="2345"/>
                  </a:lnTo>
                  <a:lnTo>
                    <a:pt x="10299" y="3821"/>
                  </a:lnTo>
                  <a:lnTo>
                    <a:pt x="5597" y="8524"/>
                  </a:lnTo>
                  <a:lnTo>
                    <a:pt x="4680" y="7595"/>
                  </a:lnTo>
                  <a:lnTo>
                    <a:pt x="6823" y="5452"/>
                  </a:lnTo>
                  <a:cubicBezTo>
                    <a:pt x="6966" y="5309"/>
                    <a:pt x="7001" y="5035"/>
                    <a:pt x="6811" y="4833"/>
                  </a:cubicBezTo>
                  <a:cubicBezTo>
                    <a:pt x="6728" y="4750"/>
                    <a:pt x="6617" y="4708"/>
                    <a:pt x="6506" y="4708"/>
                  </a:cubicBezTo>
                  <a:cubicBezTo>
                    <a:pt x="6394" y="4708"/>
                    <a:pt x="6281" y="4750"/>
                    <a:pt x="6192" y="4833"/>
                  </a:cubicBezTo>
                  <a:lnTo>
                    <a:pt x="4049" y="6976"/>
                  </a:lnTo>
                  <a:lnTo>
                    <a:pt x="3132" y="6047"/>
                  </a:lnTo>
                  <a:lnTo>
                    <a:pt x="7835" y="1344"/>
                  </a:lnTo>
                  <a:lnTo>
                    <a:pt x="9311" y="916"/>
                  </a:lnTo>
                  <a:close/>
                  <a:moveTo>
                    <a:pt x="6495" y="5047"/>
                  </a:moveTo>
                  <a:cubicBezTo>
                    <a:pt x="6522" y="5047"/>
                    <a:pt x="6549" y="5059"/>
                    <a:pt x="6573" y="5083"/>
                  </a:cubicBezTo>
                  <a:cubicBezTo>
                    <a:pt x="6609" y="5131"/>
                    <a:pt x="6609" y="5178"/>
                    <a:pt x="6573" y="5226"/>
                  </a:cubicBezTo>
                  <a:lnTo>
                    <a:pt x="4311" y="7488"/>
                  </a:lnTo>
                  <a:lnTo>
                    <a:pt x="3203" y="8595"/>
                  </a:lnTo>
                  <a:cubicBezTo>
                    <a:pt x="3180" y="8619"/>
                    <a:pt x="3153" y="8631"/>
                    <a:pt x="3127" y="8631"/>
                  </a:cubicBezTo>
                  <a:cubicBezTo>
                    <a:pt x="3102" y="8631"/>
                    <a:pt x="3078" y="8619"/>
                    <a:pt x="3060" y="8595"/>
                  </a:cubicBezTo>
                  <a:cubicBezTo>
                    <a:pt x="3013" y="8548"/>
                    <a:pt x="3013" y="8488"/>
                    <a:pt x="3060" y="8441"/>
                  </a:cubicBezTo>
                  <a:lnTo>
                    <a:pt x="6418" y="5083"/>
                  </a:lnTo>
                  <a:cubicBezTo>
                    <a:pt x="6442" y="5059"/>
                    <a:pt x="6469" y="5047"/>
                    <a:pt x="6495" y="5047"/>
                  </a:cubicBezTo>
                  <a:close/>
                  <a:moveTo>
                    <a:pt x="4430" y="7857"/>
                  </a:moveTo>
                  <a:lnTo>
                    <a:pt x="5346" y="8786"/>
                  </a:lnTo>
                  <a:lnTo>
                    <a:pt x="5001" y="9119"/>
                  </a:lnTo>
                  <a:lnTo>
                    <a:pt x="4989" y="9119"/>
                  </a:lnTo>
                  <a:lnTo>
                    <a:pt x="4084" y="8202"/>
                  </a:lnTo>
                  <a:lnTo>
                    <a:pt x="4430" y="7857"/>
                  </a:lnTo>
                  <a:close/>
                  <a:moveTo>
                    <a:pt x="3846" y="8429"/>
                  </a:moveTo>
                  <a:lnTo>
                    <a:pt x="4323" y="8905"/>
                  </a:lnTo>
                  <a:lnTo>
                    <a:pt x="3906" y="9322"/>
                  </a:lnTo>
                  <a:cubicBezTo>
                    <a:pt x="3894" y="9334"/>
                    <a:pt x="3858" y="9357"/>
                    <a:pt x="3846" y="9357"/>
                  </a:cubicBezTo>
                  <a:cubicBezTo>
                    <a:pt x="3834" y="9357"/>
                    <a:pt x="3811" y="9357"/>
                    <a:pt x="3787" y="9322"/>
                  </a:cubicBezTo>
                  <a:lnTo>
                    <a:pt x="3358" y="8905"/>
                  </a:lnTo>
                  <a:cubicBezTo>
                    <a:pt x="3382" y="8893"/>
                    <a:pt x="3394" y="8881"/>
                    <a:pt x="3430" y="8845"/>
                  </a:cubicBezTo>
                  <a:lnTo>
                    <a:pt x="3846" y="8429"/>
                  </a:lnTo>
                  <a:close/>
                  <a:moveTo>
                    <a:pt x="11322" y="1"/>
                  </a:moveTo>
                  <a:cubicBezTo>
                    <a:pt x="11295" y="1"/>
                    <a:pt x="11267" y="4"/>
                    <a:pt x="11240" y="11"/>
                  </a:cubicBezTo>
                  <a:cubicBezTo>
                    <a:pt x="10514" y="213"/>
                    <a:pt x="8394" y="844"/>
                    <a:pt x="7704" y="1035"/>
                  </a:cubicBezTo>
                  <a:cubicBezTo>
                    <a:pt x="7668" y="1047"/>
                    <a:pt x="7656" y="1059"/>
                    <a:pt x="7621" y="1083"/>
                  </a:cubicBezTo>
                  <a:lnTo>
                    <a:pt x="5263" y="3440"/>
                  </a:lnTo>
                  <a:lnTo>
                    <a:pt x="4203" y="3535"/>
                  </a:lnTo>
                  <a:cubicBezTo>
                    <a:pt x="2703" y="3654"/>
                    <a:pt x="1286" y="4321"/>
                    <a:pt x="227" y="5381"/>
                  </a:cubicBezTo>
                  <a:cubicBezTo>
                    <a:pt x="1" y="5595"/>
                    <a:pt x="143" y="5988"/>
                    <a:pt x="465" y="6024"/>
                  </a:cubicBezTo>
                  <a:lnTo>
                    <a:pt x="2525" y="6190"/>
                  </a:lnTo>
                  <a:lnTo>
                    <a:pt x="2310" y="6405"/>
                  </a:lnTo>
                  <a:cubicBezTo>
                    <a:pt x="2179" y="6536"/>
                    <a:pt x="2179" y="6750"/>
                    <a:pt x="2310" y="6881"/>
                  </a:cubicBezTo>
                  <a:lnTo>
                    <a:pt x="2525" y="7083"/>
                  </a:lnTo>
                  <a:lnTo>
                    <a:pt x="2108" y="7500"/>
                  </a:lnTo>
                  <a:cubicBezTo>
                    <a:pt x="1941" y="7667"/>
                    <a:pt x="1941" y="7941"/>
                    <a:pt x="2108" y="8095"/>
                  </a:cubicBezTo>
                  <a:lnTo>
                    <a:pt x="3561" y="9560"/>
                  </a:lnTo>
                  <a:cubicBezTo>
                    <a:pt x="3644" y="9643"/>
                    <a:pt x="3751" y="9685"/>
                    <a:pt x="3858" y="9685"/>
                  </a:cubicBezTo>
                  <a:cubicBezTo>
                    <a:pt x="3965" y="9685"/>
                    <a:pt x="4073" y="9643"/>
                    <a:pt x="4156" y="9560"/>
                  </a:cubicBezTo>
                  <a:lnTo>
                    <a:pt x="4573" y="9143"/>
                  </a:lnTo>
                  <a:lnTo>
                    <a:pt x="4763" y="9334"/>
                  </a:lnTo>
                  <a:cubicBezTo>
                    <a:pt x="4835" y="9399"/>
                    <a:pt x="4924" y="9432"/>
                    <a:pt x="5015" y="9432"/>
                  </a:cubicBezTo>
                  <a:cubicBezTo>
                    <a:pt x="5105" y="9432"/>
                    <a:pt x="5198" y="9399"/>
                    <a:pt x="5275" y="9334"/>
                  </a:cubicBezTo>
                  <a:lnTo>
                    <a:pt x="5477" y="9131"/>
                  </a:lnTo>
                  <a:lnTo>
                    <a:pt x="5656" y="11179"/>
                  </a:lnTo>
                  <a:cubicBezTo>
                    <a:pt x="5680" y="11334"/>
                    <a:pt x="5763" y="11453"/>
                    <a:pt x="5894" y="11500"/>
                  </a:cubicBezTo>
                  <a:cubicBezTo>
                    <a:pt x="5935" y="11511"/>
                    <a:pt x="5975" y="11516"/>
                    <a:pt x="6015" y="11516"/>
                  </a:cubicBezTo>
                  <a:cubicBezTo>
                    <a:pt x="6115" y="11516"/>
                    <a:pt x="6210" y="11482"/>
                    <a:pt x="6287" y="11405"/>
                  </a:cubicBezTo>
                  <a:cubicBezTo>
                    <a:pt x="6942" y="10750"/>
                    <a:pt x="7430" y="9977"/>
                    <a:pt x="7763" y="9119"/>
                  </a:cubicBezTo>
                  <a:cubicBezTo>
                    <a:pt x="7787" y="9024"/>
                    <a:pt x="7740" y="8941"/>
                    <a:pt x="7656" y="8893"/>
                  </a:cubicBezTo>
                  <a:cubicBezTo>
                    <a:pt x="7635" y="8885"/>
                    <a:pt x="7614" y="8881"/>
                    <a:pt x="7594" y="8881"/>
                  </a:cubicBezTo>
                  <a:cubicBezTo>
                    <a:pt x="7525" y="8881"/>
                    <a:pt x="7467" y="8926"/>
                    <a:pt x="7430" y="9000"/>
                  </a:cubicBezTo>
                  <a:cubicBezTo>
                    <a:pt x="7132" y="9810"/>
                    <a:pt x="6656" y="10560"/>
                    <a:pt x="6037" y="11167"/>
                  </a:cubicBezTo>
                  <a:cubicBezTo>
                    <a:pt x="6027" y="11172"/>
                    <a:pt x="6015" y="11175"/>
                    <a:pt x="6005" y="11175"/>
                  </a:cubicBezTo>
                  <a:cubicBezTo>
                    <a:pt x="5990" y="11175"/>
                    <a:pt x="5978" y="11169"/>
                    <a:pt x="5978" y="11155"/>
                  </a:cubicBezTo>
                  <a:lnTo>
                    <a:pt x="5763" y="8822"/>
                  </a:lnTo>
                  <a:lnTo>
                    <a:pt x="7835" y="6750"/>
                  </a:lnTo>
                  <a:lnTo>
                    <a:pt x="7835" y="6750"/>
                  </a:lnTo>
                  <a:cubicBezTo>
                    <a:pt x="7763" y="7583"/>
                    <a:pt x="7740" y="7810"/>
                    <a:pt x="7656" y="8238"/>
                  </a:cubicBezTo>
                  <a:cubicBezTo>
                    <a:pt x="7644" y="8322"/>
                    <a:pt x="7680" y="8417"/>
                    <a:pt x="7787" y="8441"/>
                  </a:cubicBezTo>
                  <a:cubicBezTo>
                    <a:pt x="7803" y="8445"/>
                    <a:pt x="7819" y="8447"/>
                    <a:pt x="7834" y="8447"/>
                  </a:cubicBezTo>
                  <a:cubicBezTo>
                    <a:pt x="7909" y="8447"/>
                    <a:pt x="7972" y="8399"/>
                    <a:pt x="8002" y="8310"/>
                  </a:cubicBezTo>
                  <a:cubicBezTo>
                    <a:pt x="8121" y="7786"/>
                    <a:pt x="8121" y="7548"/>
                    <a:pt x="8216" y="6393"/>
                  </a:cubicBezTo>
                  <a:lnTo>
                    <a:pt x="10585" y="4023"/>
                  </a:lnTo>
                  <a:cubicBezTo>
                    <a:pt x="10597" y="4011"/>
                    <a:pt x="10621" y="3976"/>
                    <a:pt x="10633" y="3952"/>
                  </a:cubicBezTo>
                  <a:lnTo>
                    <a:pt x="11109" y="2345"/>
                  </a:lnTo>
                  <a:lnTo>
                    <a:pt x="11669" y="404"/>
                  </a:lnTo>
                  <a:cubicBezTo>
                    <a:pt x="11711" y="193"/>
                    <a:pt x="11529" y="1"/>
                    <a:pt x="113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503;p79">
              <a:extLst>
                <a:ext uri="{FF2B5EF4-FFF2-40B4-BE49-F238E27FC236}">
                  <a16:creationId xmlns:a16="http://schemas.microsoft.com/office/drawing/2014/main" id="{A69ABA37-9E47-2E89-600B-A8AD9DA5E862}"/>
                </a:ext>
              </a:extLst>
            </p:cNvPr>
            <p:cNvSpPr/>
            <p:nvPr/>
          </p:nvSpPr>
          <p:spPr>
            <a:xfrm>
              <a:off x="1070396" y="2832057"/>
              <a:ext cx="90406" cy="69035"/>
            </a:xfrm>
            <a:custGeom>
              <a:avLst/>
              <a:gdLst/>
              <a:ahLst/>
              <a:cxnLst/>
              <a:rect l="l" t="t" r="r" b="b"/>
              <a:pathLst>
                <a:path w="2847" h="2174" extrusionOk="0">
                  <a:moveTo>
                    <a:pt x="1730" y="0"/>
                  </a:moveTo>
                  <a:cubicBezTo>
                    <a:pt x="1668" y="0"/>
                    <a:pt x="1610" y="44"/>
                    <a:pt x="1584" y="114"/>
                  </a:cubicBezTo>
                  <a:cubicBezTo>
                    <a:pt x="1537" y="197"/>
                    <a:pt x="1584" y="293"/>
                    <a:pt x="1668" y="328"/>
                  </a:cubicBezTo>
                  <a:cubicBezTo>
                    <a:pt x="2179" y="554"/>
                    <a:pt x="2299" y="1221"/>
                    <a:pt x="1906" y="1614"/>
                  </a:cubicBezTo>
                  <a:cubicBezTo>
                    <a:pt x="1751" y="1769"/>
                    <a:pt x="1551" y="1846"/>
                    <a:pt x="1350" y="1846"/>
                  </a:cubicBezTo>
                  <a:cubicBezTo>
                    <a:pt x="1150" y="1846"/>
                    <a:pt x="947" y="1769"/>
                    <a:pt x="786" y="1614"/>
                  </a:cubicBezTo>
                  <a:cubicBezTo>
                    <a:pt x="405" y="1221"/>
                    <a:pt x="525" y="566"/>
                    <a:pt x="1025" y="328"/>
                  </a:cubicBezTo>
                  <a:cubicBezTo>
                    <a:pt x="1120" y="293"/>
                    <a:pt x="1144" y="197"/>
                    <a:pt x="1120" y="114"/>
                  </a:cubicBezTo>
                  <a:cubicBezTo>
                    <a:pt x="1083" y="41"/>
                    <a:pt x="1019" y="10"/>
                    <a:pt x="954" y="10"/>
                  </a:cubicBezTo>
                  <a:cubicBezTo>
                    <a:pt x="934" y="10"/>
                    <a:pt x="913" y="13"/>
                    <a:pt x="894" y="19"/>
                  </a:cubicBezTo>
                  <a:cubicBezTo>
                    <a:pt x="179" y="352"/>
                    <a:pt x="1" y="1281"/>
                    <a:pt x="572" y="1852"/>
                  </a:cubicBezTo>
                  <a:cubicBezTo>
                    <a:pt x="786" y="2078"/>
                    <a:pt x="1072" y="2174"/>
                    <a:pt x="1370" y="2174"/>
                  </a:cubicBezTo>
                  <a:cubicBezTo>
                    <a:pt x="2334" y="2162"/>
                    <a:pt x="2846" y="947"/>
                    <a:pt x="2132" y="245"/>
                  </a:cubicBezTo>
                  <a:cubicBezTo>
                    <a:pt x="2037" y="150"/>
                    <a:pt x="1918" y="66"/>
                    <a:pt x="1798" y="19"/>
                  </a:cubicBezTo>
                  <a:cubicBezTo>
                    <a:pt x="1776" y="6"/>
                    <a:pt x="1753" y="0"/>
                    <a:pt x="17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0466;p79">
            <a:extLst>
              <a:ext uri="{FF2B5EF4-FFF2-40B4-BE49-F238E27FC236}">
                <a16:creationId xmlns:a16="http://schemas.microsoft.com/office/drawing/2014/main" id="{357915C0-83E8-AF68-A97F-1F4E567B8C33}"/>
              </a:ext>
            </a:extLst>
          </p:cNvPr>
          <p:cNvGrpSpPr/>
          <p:nvPr/>
        </p:nvGrpSpPr>
        <p:grpSpPr>
          <a:xfrm>
            <a:off x="3391729" y="4612445"/>
            <a:ext cx="332761" cy="234066"/>
            <a:chOff x="7989683" y="2350207"/>
            <a:chExt cx="332761" cy="234066"/>
          </a:xfrm>
        </p:grpSpPr>
        <p:sp>
          <p:nvSpPr>
            <p:cNvPr id="25" name="Google Shape;10467;p79">
              <a:extLst>
                <a:ext uri="{FF2B5EF4-FFF2-40B4-BE49-F238E27FC236}">
                  <a16:creationId xmlns:a16="http://schemas.microsoft.com/office/drawing/2014/main" id="{FCFD10C4-1F32-F2CB-3A42-424D998BDF50}"/>
                </a:ext>
              </a:extLst>
            </p:cNvPr>
            <p:cNvSpPr/>
            <p:nvPr/>
          </p:nvSpPr>
          <p:spPr>
            <a:xfrm>
              <a:off x="8258902" y="2396188"/>
              <a:ext cx="29119" cy="22101"/>
            </a:xfrm>
            <a:custGeom>
              <a:avLst/>
              <a:gdLst/>
              <a:ahLst/>
              <a:cxnLst/>
              <a:rect l="l" t="t" r="r" b="b"/>
              <a:pathLst>
                <a:path w="917" h="696" extrusionOk="0">
                  <a:moveTo>
                    <a:pt x="165" y="0"/>
                  </a:moveTo>
                  <a:cubicBezTo>
                    <a:pt x="114" y="0"/>
                    <a:pt x="64" y="22"/>
                    <a:pt x="36" y="64"/>
                  </a:cubicBezTo>
                  <a:cubicBezTo>
                    <a:pt x="0" y="148"/>
                    <a:pt x="12" y="243"/>
                    <a:pt x="84" y="291"/>
                  </a:cubicBezTo>
                  <a:cubicBezTo>
                    <a:pt x="262" y="410"/>
                    <a:pt x="441" y="529"/>
                    <a:pt x="631" y="660"/>
                  </a:cubicBezTo>
                  <a:cubicBezTo>
                    <a:pt x="667" y="684"/>
                    <a:pt x="691" y="695"/>
                    <a:pt x="726" y="695"/>
                  </a:cubicBezTo>
                  <a:cubicBezTo>
                    <a:pt x="762" y="695"/>
                    <a:pt x="834" y="660"/>
                    <a:pt x="857" y="624"/>
                  </a:cubicBezTo>
                  <a:cubicBezTo>
                    <a:pt x="917" y="565"/>
                    <a:pt x="893" y="457"/>
                    <a:pt x="810" y="398"/>
                  </a:cubicBezTo>
                  <a:cubicBezTo>
                    <a:pt x="619" y="267"/>
                    <a:pt x="441" y="148"/>
                    <a:pt x="262" y="29"/>
                  </a:cubicBezTo>
                  <a:cubicBezTo>
                    <a:pt x="234" y="10"/>
                    <a:pt x="199" y="0"/>
                    <a:pt x="1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468;p79">
              <a:extLst>
                <a:ext uri="{FF2B5EF4-FFF2-40B4-BE49-F238E27FC236}">
                  <a16:creationId xmlns:a16="http://schemas.microsoft.com/office/drawing/2014/main" id="{43BCF840-4DAC-35AA-E006-EFD7F19993D1}"/>
                </a:ext>
              </a:extLst>
            </p:cNvPr>
            <p:cNvSpPr/>
            <p:nvPr/>
          </p:nvSpPr>
          <p:spPr>
            <a:xfrm>
              <a:off x="8051320" y="2350207"/>
              <a:ext cx="194753" cy="49919"/>
            </a:xfrm>
            <a:custGeom>
              <a:avLst/>
              <a:gdLst/>
              <a:ahLst/>
              <a:cxnLst/>
              <a:rect l="l" t="t" r="r" b="b"/>
              <a:pathLst>
                <a:path w="6133" h="1572" extrusionOk="0">
                  <a:moveTo>
                    <a:pt x="3299" y="0"/>
                  </a:moveTo>
                  <a:cubicBezTo>
                    <a:pt x="2501" y="0"/>
                    <a:pt x="1441" y="417"/>
                    <a:pt x="108" y="1274"/>
                  </a:cubicBezTo>
                  <a:cubicBezTo>
                    <a:pt x="24" y="1322"/>
                    <a:pt x="1" y="1429"/>
                    <a:pt x="60" y="1501"/>
                  </a:cubicBezTo>
                  <a:cubicBezTo>
                    <a:pt x="84" y="1548"/>
                    <a:pt x="144" y="1572"/>
                    <a:pt x="191" y="1572"/>
                  </a:cubicBezTo>
                  <a:cubicBezTo>
                    <a:pt x="227" y="1572"/>
                    <a:pt x="251" y="1560"/>
                    <a:pt x="286" y="1548"/>
                  </a:cubicBezTo>
                  <a:cubicBezTo>
                    <a:pt x="1572" y="727"/>
                    <a:pt x="2560" y="322"/>
                    <a:pt x="3299" y="322"/>
                  </a:cubicBezTo>
                  <a:cubicBezTo>
                    <a:pt x="3954" y="322"/>
                    <a:pt x="4787" y="643"/>
                    <a:pt x="5859" y="1262"/>
                  </a:cubicBezTo>
                  <a:cubicBezTo>
                    <a:pt x="5885" y="1277"/>
                    <a:pt x="5912" y="1284"/>
                    <a:pt x="5939" y="1284"/>
                  </a:cubicBezTo>
                  <a:cubicBezTo>
                    <a:pt x="5997" y="1284"/>
                    <a:pt x="6052" y="1252"/>
                    <a:pt x="6085" y="1203"/>
                  </a:cubicBezTo>
                  <a:cubicBezTo>
                    <a:pt x="6132" y="1131"/>
                    <a:pt x="6097" y="1024"/>
                    <a:pt x="6025" y="977"/>
                  </a:cubicBezTo>
                  <a:cubicBezTo>
                    <a:pt x="4906" y="322"/>
                    <a:pt x="4013" y="0"/>
                    <a:pt x="3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469;p79">
              <a:extLst>
                <a:ext uri="{FF2B5EF4-FFF2-40B4-BE49-F238E27FC236}">
                  <a16:creationId xmlns:a16="http://schemas.microsoft.com/office/drawing/2014/main" id="{AF3735E0-3E45-7484-1AFA-47D27563C204}"/>
                </a:ext>
              </a:extLst>
            </p:cNvPr>
            <p:cNvSpPr/>
            <p:nvPr/>
          </p:nvSpPr>
          <p:spPr>
            <a:xfrm>
              <a:off x="7989683" y="2378183"/>
              <a:ext cx="332761" cy="206090"/>
            </a:xfrm>
            <a:custGeom>
              <a:avLst/>
              <a:gdLst/>
              <a:ahLst/>
              <a:cxnLst/>
              <a:rect l="l" t="t" r="r" b="b"/>
              <a:pathLst>
                <a:path w="10479" h="6490" extrusionOk="0">
                  <a:moveTo>
                    <a:pt x="5240" y="334"/>
                  </a:moveTo>
                  <a:cubicBezTo>
                    <a:pt x="6597" y="334"/>
                    <a:pt x="9276" y="2453"/>
                    <a:pt x="10086" y="3096"/>
                  </a:cubicBezTo>
                  <a:cubicBezTo>
                    <a:pt x="10121" y="3132"/>
                    <a:pt x="10157" y="3179"/>
                    <a:pt x="10157" y="3239"/>
                  </a:cubicBezTo>
                  <a:cubicBezTo>
                    <a:pt x="10157" y="3298"/>
                    <a:pt x="10121" y="3346"/>
                    <a:pt x="10086" y="3394"/>
                  </a:cubicBezTo>
                  <a:cubicBezTo>
                    <a:pt x="9288" y="4025"/>
                    <a:pt x="6597" y="6144"/>
                    <a:pt x="5240" y="6144"/>
                  </a:cubicBezTo>
                  <a:cubicBezTo>
                    <a:pt x="3894" y="6144"/>
                    <a:pt x="1215" y="4025"/>
                    <a:pt x="406" y="3394"/>
                  </a:cubicBezTo>
                  <a:cubicBezTo>
                    <a:pt x="358" y="3346"/>
                    <a:pt x="334" y="3298"/>
                    <a:pt x="334" y="3239"/>
                  </a:cubicBezTo>
                  <a:cubicBezTo>
                    <a:pt x="334" y="3179"/>
                    <a:pt x="358" y="3120"/>
                    <a:pt x="406" y="3096"/>
                  </a:cubicBezTo>
                  <a:cubicBezTo>
                    <a:pt x="1192" y="2453"/>
                    <a:pt x="3894" y="334"/>
                    <a:pt x="5240" y="334"/>
                  </a:cubicBezTo>
                  <a:close/>
                  <a:moveTo>
                    <a:pt x="5240" y="0"/>
                  </a:moveTo>
                  <a:cubicBezTo>
                    <a:pt x="3811" y="0"/>
                    <a:pt x="1239" y="1977"/>
                    <a:pt x="191" y="2822"/>
                  </a:cubicBezTo>
                  <a:cubicBezTo>
                    <a:pt x="84" y="2929"/>
                    <a:pt x="1" y="3072"/>
                    <a:pt x="1" y="3239"/>
                  </a:cubicBezTo>
                  <a:cubicBezTo>
                    <a:pt x="1" y="3406"/>
                    <a:pt x="84" y="3548"/>
                    <a:pt x="191" y="3656"/>
                  </a:cubicBezTo>
                  <a:cubicBezTo>
                    <a:pt x="1239" y="4501"/>
                    <a:pt x="3811" y="6489"/>
                    <a:pt x="5240" y="6489"/>
                  </a:cubicBezTo>
                  <a:cubicBezTo>
                    <a:pt x="6657" y="6489"/>
                    <a:pt x="9252" y="4501"/>
                    <a:pt x="10288" y="3656"/>
                  </a:cubicBezTo>
                  <a:cubicBezTo>
                    <a:pt x="10407" y="3548"/>
                    <a:pt x="10478" y="3406"/>
                    <a:pt x="10478" y="3239"/>
                  </a:cubicBezTo>
                  <a:cubicBezTo>
                    <a:pt x="10478" y="3072"/>
                    <a:pt x="10407" y="2929"/>
                    <a:pt x="10288" y="2822"/>
                  </a:cubicBezTo>
                  <a:cubicBezTo>
                    <a:pt x="9252" y="1977"/>
                    <a:pt x="6668" y="0"/>
                    <a:pt x="52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470;p79">
              <a:extLst>
                <a:ext uri="{FF2B5EF4-FFF2-40B4-BE49-F238E27FC236}">
                  <a16:creationId xmlns:a16="http://schemas.microsoft.com/office/drawing/2014/main" id="{843285A3-6DEA-613A-7196-23AAE317428A}"/>
                </a:ext>
              </a:extLst>
            </p:cNvPr>
            <p:cNvSpPr/>
            <p:nvPr/>
          </p:nvSpPr>
          <p:spPr>
            <a:xfrm>
              <a:off x="8081201" y="2405746"/>
              <a:ext cx="151598" cy="149884"/>
            </a:xfrm>
            <a:custGeom>
              <a:avLst/>
              <a:gdLst/>
              <a:ahLst/>
              <a:cxnLst/>
              <a:rect l="l" t="t" r="r" b="b"/>
              <a:pathLst>
                <a:path w="4774" h="4720" extrusionOk="0">
                  <a:moveTo>
                    <a:pt x="2351" y="1"/>
                  </a:moveTo>
                  <a:cubicBezTo>
                    <a:pt x="2329" y="1"/>
                    <a:pt x="2308" y="1"/>
                    <a:pt x="2286" y="2"/>
                  </a:cubicBezTo>
                  <a:cubicBezTo>
                    <a:pt x="1048" y="49"/>
                    <a:pt x="36" y="1049"/>
                    <a:pt x="12" y="2288"/>
                  </a:cubicBezTo>
                  <a:cubicBezTo>
                    <a:pt x="0" y="2907"/>
                    <a:pt x="203" y="3478"/>
                    <a:pt x="572" y="3907"/>
                  </a:cubicBezTo>
                  <a:cubicBezTo>
                    <a:pt x="602" y="3943"/>
                    <a:pt x="646" y="3960"/>
                    <a:pt x="691" y="3960"/>
                  </a:cubicBezTo>
                  <a:cubicBezTo>
                    <a:pt x="735" y="3960"/>
                    <a:pt x="780" y="3943"/>
                    <a:pt x="810" y="3907"/>
                  </a:cubicBezTo>
                  <a:cubicBezTo>
                    <a:pt x="869" y="3847"/>
                    <a:pt x="869" y="3740"/>
                    <a:pt x="810" y="3681"/>
                  </a:cubicBezTo>
                  <a:cubicBezTo>
                    <a:pt x="488" y="3312"/>
                    <a:pt x="310" y="2800"/>
                    <a:pt x="322" y="2264"/>
                  </a:cubicBezTo>
                  <a:cubicBezTo>
                    <a:pt x="369" y="1228"/>
                    <a:pt x="1215" y="383"/>
                    <a:pt x="2262" y="335"/>
                  </a:cubicBezTo>
                  <a:cubicBezTo>
                    <a:pt x="2297" y="333"/>
                    <a:pt x="2332" y="332"/>
                    <a:pt x="2366" y="332"/>
                  </a:cubicBezTo>
                  <a:cubicBezTo>
                    <a:pt x="3487" y="332"/>
                    <a:pt x="4416" y="1263"/>
                    <a:pt x="4382" y="2407"/>
                  </a:cubicBezTo>
                  <a:cubicBezTo>
                    <a:pt x="4370" y="3478"/>
                    <a:pt x="3489" y="4347"/>
                    <a:pt x="2417" y="4395"/>
                  </a:cubicBezTo>
                  <a:cubicBezTo>
                    <a:pt x="2394" y="4396"/>
                    <a:pt x="2371" y="4396"/>
                    <a:pt x="2348" y="4396"/>
                  </a:cubicBezTo>
                  <a:cubicBezTo>
                    <a:pt x="2003" y="4396"/>
                    <a:pt x="1671" y="4313"/>
                    <a:pt x="1381" y="4157"/>
                  </a:cubicBezTo>
                  <a:cubicBezTo>
                    <a:pt x="1355" y="4141"/>
                    <a:pt x="1323" y="4132"/>
                    <a:pt x="1290" y="4132"/>
                  </a:cubicBezTo>
                  <a:cubicBezTo>
                    <a:pt x="1248" y="4132"/>
                    <a:pt x="1206" y="4147"/>
                    <a:pt x="1179" y="4181"/>
                  </a:cubicBezTo>
                  <a:cubicBezTo>
                    <a:pt x="1108" y="4264"/>
                    <a:pt x="1119" y="4395"/>
                    <a:pt x="1227" y="4443"/>
                  </a:cubicBezTo>
                  <a:cubicBezTo>
                    <a:pt x="1540" y="4615"/>
                    <a:pt x="1902" y="4720"/>
                    <a:pt x="2287" y="4720"/>
                  </a:cubicBezTo>
                  <a:cubicBezTo>
                    <a:pt x="2326" y="4720"/>
                    <a:pt x="2366" y="4719"/>
                    <a:pt x="2405" y="4716"/>
                  </a:cubicBezTo>
                  <a:cubicBezTo>
                    <a:pt x="3655" y="4693"/>
                    <a:pt x="4679" y="3681"/>
                    <a:pt x="4715" y="2442"/>
                  </a:cubicBezTo>
                  <a:cubicBezTo>
                    <a:pt x="4774" y="1095"/>
                    <a:pt x="3690" y="1"/>
                    <a:pt x="23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471;p79">
              <a:extLst>
                <a:ext uri="{FF2B5EF4-FFF2-40B4-BE49-F238E27FC236}">
                  <a16:creationId xmlns:a16="http://schemas.microsoft.com/office/drawing/2014/main" id="{6D8B1E36-45B2-3B10-1D67-4D2186125429}"/>
                </a:ext>
              </a:extLst>
            </p:cNvPr>
            <p:cNvSpPr/>
            <p:nvPr/>
          </p:nvSpPr>
          <p:spPr>
            <a:xfrm>
              <a:off x="8115973" y="2440550"/>
              <a:ext cx="80562" cy="80213"/>
            </a:xfrm>
            <a:custGeom>
              <a:avLst/>
              <a:gdLst/>
              <a:ahLst/>
              <a:cxnLst/>
              <a:rect l="l" t="t" r="r" b="b"/>
              <a:pathLst>
                <a:path w="2537" h="2526" extrusionOk="0">
                  <a:moveTo>
                    <a:pt x="1263" y="1"/>
                  </a:moveTo>
                  <a:cubicBezTo>
                    <a:pt x="572" y="1"/>
                    <a:pt x="1" y="561"/>
                    <a:pt x="1" y="1263"/>
                  </a:cubicBezTo>
                  <a:cubicBezTo>
                    <a:pt x="1" y="1965"/>
                    <a:pt x="572" y="2525"/>
                    <a:pt x="1263" y="2525"/>
                  </a:cubicBezTo>
                  <a:cubicBezTo>
                    <a:pt x="1965" y="2525"/>
                    <a:pt x="2537" y="1965"/>
                    <a:pt x="2537" y="1263"/>
                  </a:cubicBezTo>
                  <a:cubicBezTo>
                    <a:pt x="2537" y="1168"/>
                    <a:pt x="2453" y="1096"/>
                    <a:pt x="2370" y="1096"/>
                  </a:cubicBezTo>
                  <a:cubicBezTo>
                    <a:pt x="2275" y="1096"/>
                    <a:pt x="2203" y="1168"/>
                    <a:pt x="2203" y="1263"/>
                  </a:cubicBezTo>
                  <a:cubicBezTo>
                    <a:pt x="2203" y="1787"/>
                    <a:pt x="1787" y="2204"/>
                    <a:pt x="1263" y="2204"/>
                  </a:cubicBezTo>
                  <a:cubicBezTo>
                    <a:pt x="751" y="2204"/>
                    <a:pt x="334" y="1787"/>
                    <a:pt x="334" y="1263"/>
                  </a:cubicBezTo>
                  <a:cubicBezTo>
                    <a:pt x="334" y="739"/>
                    <a:pt x="751" y="322"/>
                    <a:pt x="1263" y="322"/>
                  </a:cubicBezTo>
                  <a:cubicBezTo>
                    <a:pt x="1358" y="322"/>
                    <a:pt x="1429" y="251"/>
                    <a:pt x="1429" y="156"/>
                  </a:cubicBezTo>
                  <a:cubicBezTo>
                    <a:pt x="1429" y="72"/>
                    <a:pt x="1358" y="1"/>
                    <a:pt x="1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472;p79">
              <a:extLst>
                <a:ext uri="{FF2B5EF4-FFF2-40B4-BE49-F238E27FC236}">
                  <a16:creationId xmlns:a16="http://schemas.microsoft.com/office/drawing/2014/main" id="{0F21EA6B-EAEC-D010-6615-9E70569FE8EE}"/>
                </a:ext>
              </a:extLst>
            </p:cNvPr>
            <p:cNvSpPr/>
            <p:nvPr/>
          </p:nvSpPr>
          <p:spPr>
            <a:xfrm>
              <a:off x="8164749" y="2447377"/>
              <a:ext cx="24610" cy="24610"/>
            </a:xfrm>
            <a:custGeom>
              <a:avLst/>
              <a:gdLst/>
              <a:ahLst/>
              <a:cxnLst/>
              <a:rect l="l" t="t" r="r" b="b"/>
              <a:pathLst>
                <a:path w="775" h="775" extrusionOk="0">
                  <a:moveTo>
                    <a:pt x="382" y="0"/>
                  </a:moveTo>
                  <a:cubicBezTo>
                    <a:pt x="179" y="0"/>
                    <a:pt x="1" y="179"/>
                    <a:pt x="1" y="393"/>
                  </a:cubicBezTo>
                  <a:cubicBezTo>
                    <a:pt x="1" y="596"/>
                    <a:pt x="179" y="774"/>
                    <a:pt x="382" y="774"/>
                  </a:cubicBezTo>
                  <a:cubicBezTo>
                    <a:pt x="596" y="774"/>
                    <a:pt x="774" y="596"/>
                    <a:pt x="774" y="393"/>
                  </a:cubicBezTo>
                  <a:cubicBezTo>
                    <a:pt x="774" y="179"/>
                    <a:pt x="608" y="0"/>
                    <a:pt x="3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10523;p79">
            <a:extLst>
              <a:ext uri="{FF2B5EF4-FFF2-40B4-BE49-F238E27FC236}">
                <a16:creationId xmlns:a16="http://schemas.microsoft.com/office/drawing/2014/main" id="{7E861AA8-1BA9-CE8C-C0A4-C67FB2FFF7AA}"/>
              </a:ext>
            </a:extLst>
          </p:cNvPr>
          <p:cNvGrpSpPr/>
          <p:nvPr/>
        </p:nvGrpSpPr>
        <p:grpSpPr>
          <a:xfrm>
            <a:off x="5533353" y="4483662"/>
            <a:ext cx="381346" cy="368644"/>
            <a:chOff x="4675986" y="2745684"/>
            <a:chExt cx="381346" cy="368644"/>
          </a:xfrm>
        </p:grpSpPr>
        <p:sp>
          <p:nvSpPr>
            <p:cNvPr id="32" name="Google Shape;10524;p79">
              <a:extLst>
                <a:ext uri="{FF2B5EF4-FFF2-40B4-BE49-F238E27FC236}">
                  <a16:creationId xmlns:a16="http://schemas.microsoft.com/office/drawing/2014/main" id="{A04B984F-C95D-6CD1-3EE9-2086E177D3D0}"/>
                </a:ext>
              </a:extLst>
            </p:cNvPr>
            <p:cNvSpPr/>
            <p:nvPr/>
          </p:nvSpPr>
          <p:spPr>
            <a:xfrm>
              <a:off x="4828918" y="2895345"/>
              <a:ext cx="69226" cy="69258"/>
            </a:xfrm>
            <a:custGeom>
              <a:avLst/>
              <a:gdLst/>
              <a:ahLst/>
              <a:cxnLst/>
              <a:rect l="l" t="t" r="r" b="b"/>
              <a:pathLst>
                <a:path w="2180" h="2181" extrusionOk="0">
                  <a:moveTo>
                    <a:pt x="1100" y="1"/>
                  </a:moveTo>
                  <a:cubicBezTo>
                    <a:pt x="535" y="1"/>
                    <a:pt x="1" y="443"/>
                    <a:pt x="1" y="1098"/>
                  </a:cubicBezTo>
                  <a:cubicBezTo>
                    <a:pt x="1" y="1705"/>
                    <a:pt x="501" y="2181"/>
                    <a:pt x="1096" y="2181"/>
                  </a:cubicBezTo>
                  <a:cubicBezTo>
                    <a:pt x="1703" y="2181"/>
                    <a:pt x="2180" y="1693"/>
                    <a:pt x="2180" y="1098"/>
                  </a:cubicBezTo>
                  <a:cubicBezTo>
                    <a:pt x="2180" y="1014"/>
                    <a:pt x="2180" y="955"/>
                    <a:pt x="2168" y="895"/>
                  </a:cubicBezTo>
                  <a:cubicBezTo>
                    <a:pt x="2146" y="819"/>
                    <a:pt x="2074" y="763"/>
                    <a:pt x="1989" y="763"/>
                  </a:cubicBezTo>
                  <a:cubicBezTo>
                    <a:pt x="1981" y="763"/>
                    <a:pt x="1973" y="763"/>
                    <a:pt x="1965" y="764"/>
                  </a:cubicBezTo>
                  <a:cubicBezTo>
                    <a:pt x="1882" y="776"/>
                    <a:pt x="1822" y="871"/>
                    <a:pt x="1834" y="955"/>
                  </a:cubicBezTo>
                  <a:cubicBezTo>
                    <a:pt x="1915" y="1442"/>
                    <a:pt x="1524" y="1834"/>
                    <a:pt x="1092" y="1834"/>
                  </a:cubicBezTo>
                  <a:cubicBezTo>
                    <a:pt x="954" y="1834"/>
                    <a:pt x="812" y="1794"/>
                    <a:pt x="679" y="1705"/>
                  </a:cubicBezTo>
                  <a:cubicBezTo>
                    <a:pt x="60" y="1288"/>
                    <a:pt x="358" y="336"/>
                    <a:pt x="1096" y="336"/>
                  </a:cubicBezTo>
                  <a:cubicBezTo>
                    <a:pt x="1251" y="336"/>
                    <a:pt x="1418" y="395"/>
                    <a:pt x="1548" y="502"/>
                  </a:cubicBezTo>
                  <a:cubicBezTo>
                    <a:pt x="1581" y="525"/>
                    <a:pt x="1615" y="536"/>
                    <a:pt x="1649" y="536"/>
                  </a:cubicBezTo>
                  <a:cubicBezTo>
                    <a:pt x="1701" y="536"/>
                    <a:pt x="1750" y="510"/>
                    <a:pt x="1787" y="466"/>
                  </a:cubicBezTo>
                  <a:cubicBezTo>
                    <a:pt x="1846" y="395"/>
                    <a:pt x="1834" y="288"/>
                    <a:pt x="1763" y="228"/>
                  </a:cubicBezTo>
                  <a:cubicBezTo>
                    <a:pt x="1558" y="72"/>
                    <a:pt x="1327" y="1"/>
                    <a:pt x="11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525;p79">
              <a:extLst>
                <a:ext uri="{FF2B5EF4-FFF2-40B4-BE49-F238E27FC236}">
                  <a16:creationId xmlns:a16="http://schemas.microsoft.com/office/drawing/2014/main" id="{76D640FE-F445-742A-1795-9A32F5C5BAEE}"/>
                </a:ext>
              </a:extLst>
            </p:cNvPr>
            <p:cNvSpPr/>
            <p:nvPr/>
          </p:nvSpPr>
          <p:spPr>
            <a:xfrm>
              <a:off x="4675986" y="2745684"/>
              <a:ext cx="381346" cy="368644"/>
            </a:xfrm>
            <a:custGeom>
              <a:avLst/>
              <a:gdLst/>
              <a:ahLst/>
              <a:cxnLst/>
              <a:rect l="l" t="t" r="r" b="b"/>
              <a:pathLst>
                <a:path w="12009" h="11609" extrusionOk="0">
                  <a:moveTo>
                    <a:pt x="1049" y="2188"/>
                  </a:moveTo>
                  <a:cubicBezTo>
                    <a:pt x="1173" y="2188"/>
                    <a:pt x="1299" y="2229"/>
                    <a:pt x="1411" y="2322"/>
                  </a:cubicBezTo>
                  <a:cubicBezTo>
                    <a:pt x="1650" y="2512"/>
                    <a:pt x="1697" y="2846"/>
                    <a:pt x="1531" y="3096"/>
                  </a:cubicBezTo>
                  <a:cubicBezTo>
                    <a:pt x="1413" y="3272"/>
                    <a:pt x="1231" y="3354"/>
                    <a:pt x="1049" y="3354"/>
                  </a:cubicBezTo>
                  <a:cubicBezTo>
                    <a:pt x="791" y="3354"/>
                    <a:pt x="534" y="3188"/>
                    <a:pt x="471" y="2893"/>
                  </a:cubicBezTo>
                  <a:cubicBezTo>
                    <a:pt x="401" y="2493"/>
                    <a:pt x="714" y="2188"/>
                    <a:pt x="1049" y="2188"/>
                  </a:cubicBezTo>
                  <a:close/>
                  <a:moveTo>
                    <a:pt x="4317" y="3036"/>
                  </a:moveTo>
                  <a:cubicBezTo>
                    <a:pt x="4400" y="3084"/>
                    <a:pt x="5472" y="3703"/>
                    <a:pt x="5567" y="3751"/>
                  </a:cubicBezTo>
                  <a:lnTo>
                    <a:pt x="4317" y="4465"/>
                  </a:lnTo>
                  <a:lnTo>
                    <a:pt x="4317" y="3036"/>
                  </a:lnTo>
                  <a:close/>
                  <a:moveTo>
                    <a:pt x="7496" y="3036"/>
                  </a:moveTo>
                  <a:lnTo>
                    <a:pt x="7496" y="4465"/>
                  </a:lnTo>
                  <a:lnTo>
                    <a:pt x="6245" y="3751"/>
                  </a:lnTo>
                  <a:lnTo>
                    <a:pt x="7496" y="3036"/>
                  </a:lnTo>
                  <a:close/>
                  <a:moveTo>
                    <a:pt x="9246" y="2262"/>
                  </a:moveTo>
                  <a:cubicBezTo>
                    <a:pt x="10115" y="2262"/>
                    <a:pt x="10829" y="2965"/>
                    <a:pt x="10829" y="3858"/>
                  </a:cubicBezTo>
                  <a:cubicBezTo>
                    <a:pt x="10829" y="4429"/>
                    <a:pt x="10520" y="4953"/>
                    <a:pt x="10032" y="5239"/>
                  </a:cubicBezTo>
                  <a:lnTo>
                    <a:pt x="9448" y="5572"/>
                  </a:lnTo>
                  <a:cubicBezTo>
                    <a:pt x="9270" y="5477"/>
                    <a:pt x="8055" y="4775"/>
                    <a:pt x="7841" y="4656"/>
                  </a:cubicBezTo>
                  <a:lnTo>
                    <a:pt x="7841" y="2834"/>
                  </a:lnTo>
                  <a:cubicBezTo>
                    <a:pt x="8305" y="2596"/>
                    <a:pt x="8627" y="2262"/>
                    <a:pt x="9246" y="2262"/>
                  </a:cubicBezTo>
                  <a:close/>
                  <a:moveTo>
                    <a:pt x="2565" y="2283"/>
                  </a:moveTo>
                  <a:cubicBezTo>
                    <a:pt x="2837" y="2283"/>
                    <a:pt x="3111" y="2352"/>
                    <a:pt x="3364" y="2489"/>
                  </a:cubicBezTo>
                  <a:cubicBezTo>
                    <a:pt x="3745" y="2715"/>
                    <a:pt x="3602" y="2620"/>
                    <a:pt x="3971" y="2846"/>
                  </a:cubicBezTo>
                  <a:lnTo>
                    <a:pt x="3971" y="4656"/>
                  </a:lnTo>
                  <a:lnTo>
                    <a:pt x="2352" y="5584"/>
                  </a:lnTo>
                  <a:lnTo>
                    <a:pt x="1769" y="5251"/>
                  </a:lnTo>
                  <a:cubicBezTo>
                    <a:pt x="1400" y="5049"/>
                    <a:pt x="1126" y="4703"/>
                    <a:pt x="1030" y="4287"/>
                  </a:cubicBezTo>
                  <a:cubicBezTo>
                    <a:pt x="971" y="4096"/>
                    <a:pt x="947" y="3882"/>
                    <a:pt x="983" y="3691"/>
                  </a:cubicBezTo>
                  <a:lnTo>
                    <a:pt x="983" y="3691"/>
                  </a:lnTo>
                  <a:cubicBezTo>
                    <a:pt x="1005" y="3693"/>
                    <a:pt x="1027" y="3694"/>
                    <a:pt x="1049" y="3694"/>
                  </a:cubicBezTo>
                  <a:cubicBezTo>
                    <a:pt x="1694" y="3694"/>
                    <a:pt x="2153" y="3028"/>
                    <a:pt x="1900" y="2429"/>
                  </a:cubicBezTo>
                  <a:cubicBezTo>
                    <a:pt x="2111" y="2332"/>
                    <a:pt x="2337" y="2283"/>
                    <a:pt x="2565" y="2283"/>
                  </a:cubicBezTo>
                  <a:close/>
                  <a:moveTo>
                    <a:pt x="7841" y="5060"/>
                  </a:moveTo>
                  <a:cubicBezTo>
                    <a:pt x="8008" y="5156"/>
                    <a:pt x="8960" y="5703"/>
                    <a:pt x="9127" y="5787"/>
                  </a:cubicBezTo>
                  <a:lnTo>
                    <a:pt x="7841" y="6513"/>
                  </a:lnTo>
                  <a:lnTo>
                    <a:pt x="7841" y="5060"/>
                  </a:lnTo>
                  <a:close/>
                  <a:moveTo>
                    <a:pt x="3971" y="5060"/>
                  </a:moveTo>
                  <a:lnTo>
                    <a:pt x="3971" y="6525"/>
                  </a:lnTo>
                  <a:lnTo>
                    <a:pt x="2697" y="5787"/>
                  </a:lnTo>
                  <a:lnTo>
                    <a:pt x="3971" y="5060"/>
                  </a:lnTo>
                  <a:close/>
                  <a:moveTo>
                    <a:pt x="5900" y="3965"/>
                  </a:moveTo>
                  <a:lnTo>
                    <a:pt x="7496" y="4870"/>
                  </a:lnTo>
                  <a:lnTo>
                    <a:pt x="7496" y="6715"/>
                  </a:lnTo>
                  <a:lnTo>
                    <a:pt x="5900" y="7620"/>
                  </a:lnTo>
                  <a:lnTo>
                    <a:pt x="4317" y="6715"/>
                  </a:lnTo>
                  <a:lnTo>
                    <a:pt x="4317" y="4870"/>
                  </a:lnTo>
                  <a:lnTo>
                    <a:pt x="5900" y="3965"/>
                  </a:lnTo>
                  <a:close/>
                  <a:moveTo>
                    <a:pt x="4317" y="7120"/>
                  </a:moveTo>
                  <a:lnTo>
                    <a:pt x="5567" y="7835"/>
                  </a:lnTo>
                  <a:lnTo>
                    <a:pt x="4317" y="8549"/>
                  </a:lnTo>
                  <a:lnTo>
                    <a:pt x="4317" y="7120"/>
                  </a:lnTo>
                  <a:close/>
                  <a:moveTo>
                    <a:pt x="7496" y="7108"/>
                  </a:moveTo>
                  <a:lnTo>
                    <a:pt x="7496" y="8549"/>
                  </a:lnTo>
                  <a:cubicBezTo>
                    <a:pt x="7412" y="8501"/>
                    <a:pt x="6341" y="7870"/>
                    <a:pt x="6245" y="7835"/>
                  </a:cubicBezTo>
                  <a:lnTo>
                    <a:pt x="7496" y="7108"/>
                  </a:lnTo>
                  <a:close/>
                  <a:moveTo>
                    <a:pt x="9484" y="5965"/>
                  </a:moveTo>
                  <a:lnTo>
                    <a:pt x="10055" y="6299"/>
                  </a:lnTo>
                  <a:cubicBezTo>
                    <a:pt x="10436" y="6501"/>
                    <a:pt x="10698" y="6846"/>
                    <a:pt x="10806" y="7263"/>
                  </a:cubicBezTo>
                  <a:cubicBezTo>
                    <a:pt x="10853" y="7442"/>
                    <a:pt x="10865" y="7620"/>
                    <a:pt x="10865" y="7799"/>
                  </a:cubicBezTo>
                  <a:cubicBezTo>
                    <a:pt x="10859" y="7799"/>
                    <a:pt x="10853" y="7799"/>
                    <a:pt x="10847" y="7799"/>
                  </a:cubicBezTo>
                  <a:cubicBezTo>
                    <a:pt x="10143" y="7799"/>
                    <a:pt x="9677" y="8506"/>
                    <a:pt x="9972" y="9120"/>
                  </a:cubicBezTo>
                  <a:cubicBezTo>
                    <a:pt x="9748" y="9235"/>
                    <a:pt x="9502" y="9295"/>
                    <a:pt x="9253" y="9295"/>
                  </a:cubicBezTo>
                  <a:cubicBezTo>
                    <a:pt x="8987" y="9295"/>
                    <a:pt x="8718" y="9226"/>
                    <a:pt x="8472" y="9085"/>
                  </a:cubicBezTo>
                  <a:cubicBezTo>
                    <a:pt x="8079" y="8859"/>
                    <a:pt x="8234" y="8942"/>
                    <a:pt x="7853" y="8728"/>
                  </a:cubicBezTo>
                  <a:lnTo>
                    <a:pt x="7853" y="6894"/>
                  </a:lnTo>
                  <a:lnTo>
                    <a:pt x="9484" y="5965"/>
                  </a:lnTo>
                  <a:close/>
                  <a:moveTo>
                    <a:pt x="10799" y="8158"/>
                  </a:moveTo>
                  <a:cubicBezTo>
                    <a:pt x="10910" y="8158"/>
                    <a:pt x="11021" y="8189"/>
                    <a:pt x="11115" y="8251"/>
                  </a:cubicBezTo>
                  <a:cubicBezTo>
                    <a:pt x="11568" y="8549"/>
                    <a:pt x="11413" y="9216"/>
                    <a:pt x="10913" y="9299"/>
                  </a:cubicBezTo>
                  <a:cubicBezTo>
                    <a:pt x="10869" y="9308"/>
                    <a:pt x="10827" y="9312"/>
                    <a:pt x="10786" y="9312"/>
                  </a:cubicBezTo>
                  <a:cubicBezTo>
                    <a:pt x="10343" y="9312"/>
                    <a:pt x="10056" y="8809"/>
                    <a:pt x="10317" y="8406"/>
                  </a:cubicBezTo>
                  <a:cubicBezTo>
                    <a:pt x="10429" y="8243"/>
                    <a:pt x="10614" y="8158"/>
                    <a:pt x="10799" y="8158"/>
                  </a:cubicBezTo>
                  <a:close/>
                  <a:moveTo>
                    <a:pt x="5900" y="8025"/>
                  </a:moveTo>
                  <a:cubicBezTo>
                    <a:pt x="6103" y="8144"/>
                    <a:pt x="7305" y="8823"/>
                    <a:pt x="7496" y="8930"/>
                  </a:cubicBezTo>
                  <a:lnTo>
                    <a:pt x="7496" y="9644"/>
                  </a:lnTo>
                  <a:cubicBezTo>
                    <a:pt x="7496" y="10525"/>
                    <a:pt x="6781" y="11240"/>
                    <a:pt x="5900" y="11240"/>
                  </a:cubicBezTo>
                  <a:cubicBezTo>
                    <a:pt x="5031" y="11240"/>
                    <a:pt x="4317" y="10525"/>
                    <a:pt x="4317" y="9644"/>
                  </a:cubicBezTo>
                  <a:lnTo>
                    <a:pt x="4317" y="8930"/>
                  </a:lnTo>
                  <a:lnTo>
                    <a:pt x="5900" y="8025"/>
                  </a:lnTo>
                  <a:close/>
                  <a:moveTo>
                    <a:pt x="5900" y="0"/>
                  </a:moveTo>
                  <a:cubicBezTo>
                    <a:pt x="4829" y="0"/>
                    <a:pt x="3971" y="869"/>
                    <a:pt x="3971" y="1941"/>
                  </a:cubicBezTo>
                  <a:lnTo>
                    <a:pt x="3971" y="2441"/>
                  </a:lnTo>
                  <a:cubicBezTo>
                    <a:pt x="3686" y="2274"/>
                    <a:pt x="3793" y="2334"/>
                    <a:pt x="3519" y="2191"/>
                  </a:cubicBezTo>
                  <a:cubicBezTo>
                    <a:pt x="3219" y="2016"/>
                    <a:pt x="2890" y="1933"/>
                    <a:pt x="2564" y="1933"/>
                  </a:cubicBezTo>
                  <a:cubicBezTo>
                    <a:pt x="2268" y="1933"/>
                    <a:pt x="1975" y="2001"/>
                    <a:pt x="1709" y="2131"/>
                  </a:cubicBezTo>
                  <a:cubicBezTo>
                    <a:pt x="1515" y="1930"/>
                    <a:pt x="1277" y="1842"/>
                    <a:pt x="1045" y="1842"/>
                  </a:cubicBezTo>
                  <a:cubicBezTo>
                    <a:pt x="508" y="1842"/>
                    <a:pt x="1" y="2313"/>
                    <a:pt x="126" y="2953"/>
                  </a:cubicBezTo>
                  <a:cubicBezTo>
                    <a:pt x="185" y="3251"/>
                    <a:pt x="388" y="3489"/>
                    <a:pt x="638" y="3608"/>
                  </a:cubicBezTo>
                  <a:cubicBezTo>
                    <a:pt x="530" y="4358"/>
                    <a:pt x="888" y="5156"/>
                    <a:pt x="1590" y="5549"/>
                  </a:cubicBezTo>
                  <a:cubicBezTo>
                    <a:pt x="1828" y="5691"/>
                    <a:pt x="1757" y="5644"/>
                    <a:pt x="1995" y="5787"/>
                  </a:cubicBezTo>
                  <a:lnTo>
                    <a:pt x="1590" y="6025"/>
                  </a:lnTo>
                  <a:cubicBezTo>
                    <a:pt x="995" y="6370"/>
                    <a:pt x="626" y="7025"/>
                    <a:pt x="626" y="7716"/>
                  </a:cubicBezTo>
                  <a:cubicBezTo>
                    <a:pt x="626" y="8704"/>
                    <a:pt x="1400" y="9537"/>
                    <a:pt x="2388" y="9632"/>
                  </a:cubicBezTo>
                  <a:lnTo>
                    <a:pt x="2412" y="9632"/>
                  </a:lnTo>
                  <a:cubicBezTo>
                    <a:pt x="2495" y="9632"/>
                    <a:pt x="2566" y="9573"/>
                    <a:pt x="2566" y="9478"/>
                  </a:cubicBezTo>
                  <a:cubicBezTo>
                    <a:pt x="2590" y="9394"/>
                    <a:pt x="2507" y="9299"/>
                    <a:pt x="2424" y="9299"/>
                  </a:cubicBezTo>
                  <a:cubicBezTo>
                    <a:pt x="1602" y="9228"/>
                    <a:pt x="959" y="8549"/>
                    <a:pt x="959" y="7727"/>
                  </a:cubicBezTo>
                  <a:cubicBezTo>
                    <a:pt x="959" y="7144"/>
                    <a:pt x="1281" y="6620"/>
                    <a:pt x="1769" y="6346"/>
                  </a:cubicBezTo>
                  <a:lnTo>
                    <a:pt x="2352" y="6013"/>
                  </a:lnTo>
                  <a:lnTo>
                    <a:pt x="3971" y="6942"/>
                  </a:lnTo>
                  <a:lnTo>
                    <a:pt x="3971" y="8763"/>
                  </a:lnTo>
                  <a:cubicBezTo>
                    <a:pt x="3436" y="9061"/>
                    <a:pt x="3305" y="9168"/>
                    <a:pt x="3031" y="9263"/>
                  </a:cubicBezTo>
                  <a:cubicBezTo>
                    <a:pt x="2947" y="9287"/>
                    <a:pt x="2900" y="9382"/>
                    <a:pt x="2912" y="9466"/>
                  </a:cubicBezTo>
                  <a:cubicBezTo>
                    <a:pt x="2943" y="9549"/>
                    <a:pt x="3011" y="9587"/>
                    <a:pt x="3091" y="9587"/>
                  </a:cubicBezTo>
                  <a:cubicBezTo>
                    <a:pt x="3103" y="9587"/>
                    <a:pt x="3114" y="9586"/>
                    <a:pt x="3126" y="9585"/>
                  </a:cubicBezTo>
                  <a:cubicBezTo>
                    <a:pt x="3436" y="9501"/>
                    <a:pt x="3578" y="9359"/>
                    <a:pt x="3959" y="9168"/>
                  </a:cubicBezTo>
                  <a:lnTo>
                    <a:pt x="3959" y="9680"/>
                  </a:lnTo>
                  <a:cubicBezTo>
                    <a:pt x="3959" y="10752"/>
                    <a:pt x="4817" y="11609"/>
                    <a:pt x="5888" y="11609"/>
                  </a:cubicBezTo>
                  <a:cubicBezTo>
                    <a:pt x="6960" y="11609"/>
                    <a:pt x="7829" y="10752"/>
                    <a:pt x="7829" y="9680"/>
                  </a:cubicBezTo>
                  <a:lnTo>
                    <a:pt x="7829" y="9168"/>
                  </a:lnTo>
                  <a:cubicBezTo>
                    <a:pt x="8317" y="9454"/>
                    <a:pt x="8627" y="9680"/>
                    <a:pt x="9222" y="9680"/>
                  </a:cubicBezTo>
                  <a:cubicBezTo>
                    <a:pt x="9555" y="9680"/>
                    <a:pt x="9865" y="9597"/>
                    <a:pt x="10151" y="9442"/>
                  </a:cubicBezTo>
                  <a:cubicBezTo>
                    <a:pt x="10315" y="9597"/>
                    <a:pt x="10543" y="9696"/>
                    <a:pt x="10788" y="9696"/>
                  </a:cubicBezTo>
                  <a:cubicBezTo>
                    <a:pt x="10845" y="9696"/>
                    <a:pt x="10902" y="9691"/>
                    <a:pt x="10960" y="9680"/>
                  </a:cubicBezTo>
                  <a:cubicBezTo>
                    <a:pt x="11865" y="9466"/>
                    <a:pt x="12008" y="8263"/>
                    <a:pt x="11175" y="7894"/>
                  </a:cubicBezTo>
                  <a:cubicBezTo>
                    <a:pt x="11246" y="7156"/>
                    <a:pt x="10889" y="6406"/>
                    <a:pt x="10210" y="6013"/>
                  </a:cubicBezTo>
                  <a:cubicBezTo>
                    <a:pt x="9972" y="5882"/>
                    <a:pt x="10044" y="5918"/>
                    <a:pt x="9805" y="5775"/>
                  </a:cubicBezTo>
                  <a:lnTo>
                    <a:pt x="10210" y="5537"/>
                  </a:lnTo>
                  <a:cubicBezTo>
                    <a:pt x="11127" y="5001"/>
                    <a:pt x="11460" y="3810"/>
                    <a:pt x="10925" y="2882"/>
                  </a:cubicBezTo>
                  <a:cubicBezTo>
                    <a:pt x="10579" y="2286"/>
                    <a:pt x="9924" y="1917"/>
                    <a:pt x="9246" y="1917"/>
                  </a:cubicBezTo>
                  <a:cubicBezTo>
                    <a:pt x="8531" y="1917"/>
                    <a:pt x="8139" y="2286"/>
                    <a:pt x="7841" y="2429"/>
                  </a:cubicBezTo>
                  <a:cubicBezTo>
                    <a:pt x="7829" y="2012"/>
                    <a:pt x="7865" y="1810"/>
                    <a:pt x="7793" y="1489"/>
                  </a:cubicBezTo>
                  <a:cubicBezTo>
                    <a:pt x="7783" y="1408"/>
                    <a:pt x="7704" y="1352"/>
                    <a:pt x="7629" y="1352"/>
                  </a:cubicBezTo>
                  <a:cubicBezTo>
                    <a:pt x="7616" y="1352"/>
                    <a:pt x="7603" y="1354"/>
                    <a:pt x="7591" y="1358"/>
                  </a:cubicBezTo>
                  <a:cubicBezTo>
                    <a:pt x="7496" y="1369"/>
                    <a:pt x="7436" y="1477"/>
                    <a:pt x="7448" y="1560"/>
                  </a:cubicBezTo>
                  <a:cubicBezTo>
                    <a:pt x="7507" y="1834"/>
                    <a:pt x="7484" y="1989"/>
                    <a:pt x="7496" y="2620"/>
                  </a:cubicBezTo>
                  <a:lnTo>
                    <a:pt x="5900" y="3525"/>
                  </a:lnTo>
                  <a:lnTo>
                    <a:pt x="4317" y="2620"/>
                  </a:lnTo>
                  <a:lnTo>
                    <a:pt x="4317" y="1941"/>
                  </a:lnTo>
                  <a:cubicBezTo>
                    <a:pt x="4317" y="1060"/>
                    <a:pt x="5031" y="346"/>
                    <a:pt x="5900" y="346"/>
                  </a:cubicBezTo>
                  <a:cubicBezTo>
                    <a:pt x="6424" y="346"/>
                    <a:pt x="6912" y="596"/>
                    <a:pt x="7210" y="1024"/>
                  </a:cubicBezTo>
                  <a:cubicBezTo>
                    <a:pt x="7246" y="1075"/>
                    <a:pt x="7301" y="1100"/>
                    <a:pt x="7354" y="1100"/>
                  </a:cubicBezTo>
                  <a:cubicBezTo>
                    <a:pt x="7388" y="1100"/>
                    <a:pt x="7420" y="1090"/>
                    <a:pt x="7448" y="1072"/>
                  </a:cubicBezTo>
                  <a:cubicBezTo>
                    <a:pt x="7531" y="1012"/>
                    <a:pt x="7543" y="905"/>
                    <a:pt x="7496" y="834"/>
                  </a:cubicBezTo>
                  <a:cubicBezTo>
                    <a:pt x="7138" y="310"/>
                    <a:pt x="6543" y="0"/>
                    <a:pt x="59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10449;p79">
            <a:extLst>
              <a:ext uri="{FF2B5EF4-FFF2-40B4-BE49-F238E27FC236}">
                <a16:creationId xmlns:a16="http://schemas.microsoft.com/office/drawing/2014/main" id="{5343E947-E5CD-E650-10A1-71CE809C01FC}"/>
              </a:ext>
            </a:extLst>
          </p:cNvPr>
          <p:cNvSpPr/>
          <p:nvPr/>
        </p:nvSpPr>
        <p:spPr>
          <a:xfrm>
            <a:off x="7723561" y="4494967"/>
            <a:ext cx="357688" cy="357339"/>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Rectangle: Rounded Corners 34">
            <a:extLst>
              <a:ext uri="{FF2B5EF4-FFF2-40B4-BE49-F238E27FC236}">
                <a16:creationId xmlns:a16="http://schemas.microsoft.com/office/drawing/2014/main" id="{57858A1A-D96F-C69F-96BD-4BE2BC0AD398}"/>
              </a:ext>
            </a:extLst>
          </p:cNvPr>
          <p:cNvSpPr/>
          <p:nvPr/>
        </p:nvSpPr>
        <p:spPr>
          <a:xfrm>
            <a:off x="493732" y="-4273734"/>
            <a:ext cx="7711768" cy="3508143"/>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alpha val="30000"/>
                </a:schemeClr>
              </a:solidFill>
            </a:endParaRPr>
          </a:p>
        </p:txBody>
      </p:sp>
      <p:sp>
        <p:nvSpPr>
          <p:cNvPr id="36" name="Google Shape;171;p39">
            <a:extLst>
              <a:ext uri="{FF2B5EF4-FFF2-40B4-BE49-F238E27FC236}">
                <a16:creationId xmlns:a16="http://schemas.microsoft.com/office/drawing/2014/main" id="{FE13F93E-792A-6AC0-96F6-6088FC7CC63A}"/>
              </a:ext>
            </a:extLst>
          </p:cNvPr>
          <p:cNvSpPr txBox="1">
            <a:spLocks noGrp="1"/>
          </p:cNvSpPr>
          <p:nvPr>
            <p:ph type="body" idx="1"/>
          </p:nvPr>
        </p:nvSpPr>
        <p:spPr>
          <a:xfrm>
            <a:off x="938500" y="-4218041"/>
            <a:ext cx="7172100" cy="30399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IN" sz="1400" dirty="0"/>
              <a:t>This article presents a solution for visually impaired students who face difficulties in studying text and electronic documents. An experimental prototype is developed using NLP techniques to assist the blind community with information access. The chatbot employs techniques such as automatic index generation, paraphrasing, summarizing, passage retrieval, and query rewriting. The chatbot uses tools such as Torch, Sentence piece, Newspaper3k, and the Natural Language Toolkit to achieve its goals. </a:t>
            </a:r>
          </a:p>
          <a:p>
            <a:pPr marL="0" lvl="0" indent="0" algn="just" rtl="0">
              <a:lnSpc>
                <a:spcPct val="150000"/>
              </a:lnSpc>
              <a:spcBef>
                <a:spcPts val="0"/>
              </a:spcBef>
              <a:spcAft>
                <a:spcPts val="0"/>
              </a:spcAft>
              <a:buNone/>
            </a:pPr>
            <a:r>
              <a:rPr lang="en-IN" sz="1400" dirty="0"/>
              <a:t>The proposed software aims to reduce the time required for writing and understanding compositions, making information access easier for visually impaired students and other people.</a:t>
            </a:r>
          </a:p>
        </p:txBody>
      </p:sp>
    </p:spTree>
    <p:extLst>
      <p:ext uri="{BB962C8B-B14F-4D97-AF65-F5344CB8AC3E}">
        <p14:creationId xmlns:p14="http://schemas.microsoft.com/office/powerpoint/2010/main" val="3627902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fade">
                                      <p:cBhvr>
                                        <p:cTn id="7" dur="1000"/>
                                        <p:tgtEl>
                                          <p:spTgt spid="170"/>
                                        </p:tgtEl>
                                      </p:cBhvr>
                                    </p:animEffect>
                                    <p:anim calcmode="lin" valueType="num">
                                      <p:cBhvr>
                                        <p:cTn id="8" dur="1000" fill="hold"/>
                                        <p:tgtEl>
                                          <p:spTgt spid="170"/>
                                        </p:tgtEl>
                                        <p:attrNameLst>
                                          <p:attrName>ppt_x</p:attrName>
                                        </p:attrNameLst>
                                      </p:cBhvr>
                                      <p:tavLst>
                                        <p:tav tm="0">
                                          <p:val>
                                            <p:strVal val="#ppt_x"/>
                                          </p:val>
                                        </p:tav>
                                        <p:tav tm="100000">
                                          <p:val>
                                            <p:strVal val="#ppt_x"/>
                                          </p:val>
                                        </p:tav>
                                      </p:tavLst>
                                    </p:anim>
                                    <p:anim calcmode="lin" valueType="num">
                                      <p:cBhvr>
                                        <p:cTn id="9" dur="1000" fill="hold"/>
                                        <p:tgtEl>
                                          <p:spTgt spid="1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E4506D2-CB6B-50E0-8F83-CB1444F07CF8}"/>
              </a:ext>
            </a:extLst>
          </p:cNvPr>
          <p:cNvSpPr/>
          <p:nvPr/>
        </p:nvSpPr>
        <p:spPr>
          <a:xfrm>
            <a:off x="317898" y="1443733"/>
            <a:ext cx="8508204" cy="2313343"/>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alpha val="30000"/>
                </a:schemeClr>
              </a:solidFill>
            </a:endParaRPr>
          </a:p>
        </p:txBody>
      </p:sp>
      <p:sp>
        <p:nvSpPr>
          <p:cNvPr id="2190" name="Google Shape;2190;p7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lvl="0"/>
            <a:r>
              <a:rPr lang="en-US" dirty="0"/>
              <a:t>BART Summarizer: </a:t>
            </a:r>
            <a:endParaRPr dirty="0"/>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 name="TextBox 2">
            <a:extLst>
              <a:ext uri="{FF2B5EF4-FFF2-40B4-BE49-F238E27FC236}">
                <a16:creationId xmlns:a16="http://schemas.microsoft.com/office/drawing/2014/main" id="{2A6D24C3-D516-6A06-9DFA-CD1E42011F1D}"/>
              </a:ext>
            </a:extLst>
          </p:cNvPr>
          <p:cNvSpPr txBox="1"/>
          <p:nvPr/>
        </p:nvSpPr>
        <p:spPr>
          <a:xfrm>
            <a:off x="1026200" y="1771531"/>
            <a:ext cx="6489025" cy="1600438"/>
          </a:xfrm>
          <a:prstGeom prst="rect">
            <a:avLst/>
          </a:prstGeom>
          <a:noFill/>
        </p:spPr>
        <p:txBody>
          <a:bodyPr wrap="square">
            <a:spAutoFit/>
          </a:bodyPr>
          <a:lstStyle/>
          <a:p>
            <a:r>
              <a:rPr lang="en-IN" b="0" dirty="0">
                <a:solidFill>
                  <a:srgbClr val="00B050"/>
                </a:solidFill>
                <a:effectLst/>
                <a:latin typeface="Consolas" panose="020B0609020204030204" pitchFamily="49" charset="0"/>
              </a:rPr>
              <a:t>OUTPUT</a:t>
            </a:r>
            <a:r>
              <a:rPr lang="en-IN" b="0" dirty="0">
                <a:solidFill>
                  <a:srgbClr val="9CDCFE"/>
                </a:solidFill>
                <a:effectLst/>
                <a:latin typeface="Consolas" panose="020B0609020204030204" pitchFamily="49" charset="0"/>
              </a:rPr>
              <a:t>: </a:t>
            </a:r>
            <a:r>
              <a:rPr lang="en-IN" b="0" i="0" dirty="0">
                <a:solidFill>
                  <a:srgbClr val="FF0000"/>
                </a:solidFill>
                <a:effectLst/>
                <a:latin typeface="Consolas" panose="020B0609020204030204" pitchFamily="49" charset="0"/>
              </a:rPr>
              <a:t>The Amazon rainforest is one of the world's most important ecosystems, providing a home for countless species of plants and animals . It is also known for its rich soil, which has been formed over many centuries by the accumulation of nutrients from decaying vegetation . Large areas of the rainforest are being destroyed due to deforestation and agriculture .</a:t>
            </a:r>
            <a:endParaRPr lang="en-IN" b="0" dirty="0">
              <a:solidFill>
                <a:srgbClr val="FF0000"/>
              </a:solidFill>
              <a:effectLst/>
              <a:latin typeface="Consolas" panose="020B0609020204030204" pitchFamily="49" charset="0"/>
            </a:endParaRPr>
          </a:p>
        </p:txBody>
      </p:sp>
    </p:spTree>
    <p:extLst>
      <p:ext uri="{BB962C8B-B14F-4D97-AF65-F5344CB8AC3E}">
        <p14:creationId xmlns:p14="http://schemas.microsoft.com/office/powerpoint/2010/main" val="2411928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190"/>
                                        </p:tgtEl>
                                        <p:attrNameLst>
                                          <p:attrName>style.visibility</p:attrName>
                                        </p:attrNameLst>
                                      </p:cBhvr>
                                      <p:to>
                                        <p:strVal val="visible"/>
                                      </p:to>
                                    </p:set>
                                    <p:animEffect transition="in" filter="fade">
                                      <p:cBhvr>
                                        <p:cTn id="7" dur="1000"/>
                                        <p:tgtEl>
                                          <p:spTgt spid="2190"/>
                                        </p:tgtEl>
                                      </p:cBhvr>
                                    </p:animEffect>
                                    <p:anim calcmode="lin" valueType="num">
                                      <p:cBhvr>
                                        <p:cTn id="8" dur="1000" fill="hold"/>
                                        <p:tgtEl>
                                          <p:spTgt spid="2190"/>
                                        </p:tgtEl>
                                        <p:attrNameLst>
                                          <p:attrName>ppt_x</p:attrName>
                                        </p:attrNameLst>
                                      </p:cBhvr>
                                      <p:tavLst>
                                        <p:tav tm="0">
                                          <p:val>
                                            <p:strVal val="#ppt_x"/>
                                          </p:val>
                                        </p:tav>
                                        <p:tav tm="100000">
                                          <p:val>
                                            <p:strVal val="#ppt_x"/>
                                          </p:val>
                                        </p:tav>
                                      </p:tavLst>
                                    </p:anim>
                                    <p:anim calcmode="lin" valueType="num">
                                      <p:cBhvr>
                                        <p:cTn id="9" dur="1000" fill="hold"/>
                                        <p:tgtEl>
                                          <p:spTgt spid="21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E4506D2-CB6B-50E0-8F83-CB1444F07CF8}"/>
              </a:ext>
            </a:extLst>
          </p:cNvPr>
          <p:cNvSpPr/>
          <p:nvPr/>
        </p:nvSpPr>
        <p:spPr>
          <a:xfrm>
            <a:off x="317898" y="1058626"/>
            <a:ext cx="8776096" cy="2413237"/>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alpha val="30000"/>
                </a:schemeClr>
              </a:solidFill>
            </a:endParaRPr>
          </a:p>
        </p:txBody>
      </p:sp>
      <p:sp>
        <p:nvSpPr>
          <p:cNvPr id="2190" name="Google Shape;2190;p7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lvl="0"/>
            <a:r>
              <a:rPr lang="en-US" dirty="0"/>
              <a:t>BART Summarizer: </a:t>
            </a:r>
            <a:endParaRPr dirty="0"/>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 name="Picture 4">
            <a:extLst>
              <a:ext uri="{FF2B5EF4-FFF2-40B4-BE49-F238E27FC236}">
                <a16:creationId xmlns:a16="http://schemas.microsoft.com/office/drawing/2014/main" id="{C225E029-8DD0-7E38-396B-C065949B2914}"/>
              </a:ext>
            </a:extLst>
          </p:cNvPr>
          <p:cNvPicPr>
            <a:picLocks noChangeAspect="1"/>
          </p:cNvPicPr>
          <p:nvPr/>
        </p:nvPicPr>
        <p:blipFill>
          <a:blip r:embed="rId3"/>
          <a:stretch>
            <a:fillRect/>
          </a:stretch>
        </p:blipFill>
        <p:spPr>
          <a:xfrm>
            <a:off x="496492" y="1469666"/>
            <a:ext cx="8418908" cy="1591155"/>
          </a:xfrm>
          <a:prstGeom prst="rect">
            <a:avLst/>
          </a:prstGeom>
        </p:spPr>
      </p:pic>
    </p:spTree>
    <p:extLst>
      <p:ext uri="{BB962C8B-B14F-4D97-AF65-F5344CB8AC3E}">
        <p14:creationId xmlns:p14="http://schemas.microsoft.com/office/powerpoint/2010/main" val="3934287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190"/>
                                        </p:tgtEl>
                                        <p:attrNameLst>
                                          <p:attrName>style.visibility</p:attrName>
                                        </p:attrNameLst>
                                      </p:cBhvr>
                                      <p:to>
                                        <p:strVal val="visible"/>
                                      </p:to>
                                    </p:set>
                                    <p:animEffect transition="in" filter="fade">
                                      <p:cBhvr>
                                        <p:cTn id="7" dur="1000"/>
                                        <p:tgtEl>
                                          <p:spTgt spid="2190"/>
                                        </p:tgtEl>
                                      </p:cBhvr>
                                    </p:animEffect>
                                    <p:anim calcmode="lin" valueType="num">
                                      <p:cBhvr>
                                        <p:cTn id="8" dur="1000" fill="hold"/>
                                        <p:tgtEl>
                                          <p:spTgt spid="2190"/>
                                        </p:tgtEl>
                                        <p:attrNameLst>
                                          <p:attrName>ppt_x</p:attrName>
                                        </p:attrNameLst>
                                      </p:cBhvr>
                                      <p:tavLst>
                                        <p:tav tm="0">
                                          <p:val>
                                            <p:strVal val="#ppt_x"/>
                                          </p:val>
                                        </p:tav>
                                        <p:tav tm="100000">
                                          <p:val>
                                            <p:strVal val="#ppt_x"/>
                                          </p:val>
                                        </p:tav>
                                      </p:tavLst>
                                    </p:anim>
                                    <p:anim calcmode="lin" valueType="num">
                                      <p:cBhvr>
                                        <p:cTn id="9" dur="1000" fill="hold"/>
                                        <p:tgtEl>
                                          <p:spTgt spid="21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E4506D2-CB6B-50E0-8F83-CB1444F07CF8}"/>
              </a:ext>
            </a:extLst>
          </p:cNvPr>
          <p:cNvSpPr/>
          <p:nvPr/>
        </p:nvSpPr>
        <p:spPr>
          <a:xfrm>
            <a:off x="416434" y="1287108"/>
            <a:ext cx="8484679" cy="3499206"/>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alpha val="30000"/>
                </a:schemeClr>
              </a:solidFill>
            </a:endParaRPr>
          </a:p>
        </p:txBody>
      </p:sp>
      <p:sp>
        <p:nvSpPr>
          <p:cNvPr id="2190" name="Google Shape;2190;p7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lvl="0"/>
            <a:r>
              <a:rPr lang="en-US" dirty="0"/>
              <a:t> Query Retrieval : </a:t>
            </a:r>
            <a:endParaRPr dirty="0"/>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a:extLst>
              <a:ext uri="{FF2B5EF4-FFF2-40B4-BE49-F238E27FC236}">
                <a16:creationId xmlns:a16="http://schemas.microsoft.com/office/drawing/2014/main" id="{A6CF461B-5615-F57F-13B2-5696454A23DB}"/>
              </a:ext>
            </a:extLst>
          </p:cNvPr>
          <p:cNvPicPr>
            <a:picLocks noChangeAspect="1"/>
          </p:cNvPicPr>
          <p:nvPr/>
        </p:nvPicPr>
        <p:blipFill>
          <a:blip r:embed="rId3"/>
          <a:stretch>
            <a:fillRect/>
          </a:stretch>
        </p:blipFill>
        <p:spPr>
          <a:xfrm>
            <a:off x="815014" y="1829804"/>
            <a:ext cx="7513971" cy="2042337"/>
          </a:xfrm>
          <a:prstGeom prst="rect">
            <a:avLst/>
          </a:prstGeom>
        </p:spPr>
      </p:pic>
    </p:spTree>
    <p:extLst>
      <p:ext uri="{BB962C8B-B14F-4D97-AF65-F5344CB8AC3E}">
        <p14:creationId xmlns:p14="http://schemas.microsoft.com/office/powerpoint/2010/main" val="1283579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190"/>
                                        </p:tgtEl>
                                        <p:attrNameLst>
                                          <p:attrName>style.visibility</p:attrName>
                                        </p:attrNameLst>
                                      </p:cBhvr>
                                      <p:to>
                                        <p:strVal val="visible"/>
                                      </p:to>
                                    </p:set>
                                    <p:animEffect transition="in" filter="fade">
                                      <p:cBhvr>
                                        <p:cTn id="7" dur="1000"/>
                                        <p:tgtEl>
                                          <p:spTgt spid="2190"/>
                                        </p:tgtEl>
                                      </p:cBhvr>
                                    </p:animEffect>
                                    <p:anim calcmode="lin" valueType="num">
                                      <p:cBhvr>
                                        <p:cTn id="8" dur="1000" fill="hold"/>
                                        <p:tgtEl>
                                          <p:spTgt spid="2190"/>
                                        </p:tgtEl>
                                        <p:attrNameLst>
                                          <p:attrName>ppt_x</p:attrName>
                                        </p:attrNameLst>
                                      </p:cBhvr>
                                      <p:tavLst>
                                        <p:tav tm="0">
                                          <p:val>
                                            <p:strVal val="#ppt_x"/>
                                          </p:val>
                                        </p:tav>
                                        <p:tav tm="100000">
                                          <p:val>
                                            <p:strVal val="#ppt_x"/>
                                          </p:val>
                                        </p:tav>
                                      </p:tavLst>
                                    </p:anim>
                                    <p:anim calcmode="lin" valueType="num">
                                      <p:cBhvr>
                                        <p:cTn id="9" dur="1000" fill="hold"/>
                                        <p:tgtEl>
                                          <p:spTgt spid="21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E4506D2-CB6B-50E0-8F83-CB1444F07CF8}"/>
              </a:ext>
            </a:extLst>
          </p:cNvPr>
          <p:cNvSpPr/>
          <p:nvPr/>
        </p:nvSpPr>
        <p:spPr>
          <a:xfrm>
            <a:off x="317898" y="1058626"/>
            <a:ext cx="8649295" cy="3670852"/>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alpha val="30000"/>
                </a:schemeClr>
              </a:solidFill>
            </a:endParaRPr>
          </a:p>
        </p:txBody>
      </p:sp>
      <p:sp>
        <p:nvSpPr>
          <p:cNvPr id="2190" name="Google Shape;2190;p70"/>
          <p:cNvSpPr txBox="1">
            <a:spLocks noGrp="1"/>
          </p:cNvSpPr>
          <p:nvPr>
            <p:ph type="title"/>
          </p:nvPr>
        </p:nvSpPr>
        <p:spPr>
          <a:xfrm>
            <a:off x="938500" y="445025"/>
            <a:ext cx="5976650" cy="941400"/>
          </a:xfrm>
          <a:prstGeom prst="rect">
            <a:avLst/>
          </a:prstGeom>
        </p:spPr>
        <p:txBody>
          <a:bodyPr spcFirstLastPara="1" wrap="square" lIns="91425" tIns="91425" rIns="91425" bIns="91425" anchor="t" anchorCtr="0">
            <a:noAutofit/>
          </a:bodyPr>
          <a:lstStyle/>
          <a:p>
            <a:pPr lvl="0"/>
            <a:r>
              <a:rPr lang="en-US" dirty="0"/>
              <a:t>Trained Model with parameters: </a:t>
            </a:r>
            <a:endParaRPr dirty="0"/>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a:extLst>
              <a:ext uri="{FF2B5EF4-FFF2-40B4-BE49-F238E27FC236}">
                <a16:creationId xmlns:a16="http://schemas.microsoft.com/office/drawing/2014/main" id="{D84D1263-127C-8E5D-738F-85393DAB7D3B}"/>
              </a:ext>
            </a:extLst>
          </p:cNvPr>
          <p:cNvPicPr>
            <a:picLocks noChangeAspect="1"/>
          </p:cNvPicPr>
          <p:nvPr/>
        </p:nvPicPr>
        <p:blipFill>
          <a:blip r:embed="rId3"/>
          <a:stretch>
            <a:fillRect/>
          </a:stretch>
        </p:blipFill>
        <p:spPr>
          <a:xfrm>
            <a:off x="381298" y="1768816"/>
            <a:ext cx="8522494" cy="2250472"/>
          </a:xfrm>
          <a:prstGeom prst="rect">
            <a:avLst/>
          </a:prstGeom>
        </p:spPr>
      </p:pic>
    </p:spTree>
    <p:extLst>
      <p:ext uri="{BB962C8B-B14F-4D97-AF65-F5344CB8AC3E}">
        <p14:creationId xmlns:p14="http://schemas.microsoft.com/office/powerpoint/2010/main" val="3753068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190"/>
                                        </p:tgtEl>
                                        <p:attrNameLst>
                                          <p:attrName>style.visibility</p:attrName>
                                        </p:attrNameLst>
                                      </p:cBhvr>
                                      <p:to>
                                        <p:strVal val="visible"/>
                                      </p:to>
                                    </p:set>
                                    <p:animEffect transition="in" filter="fade">
                                      <p:cBhvr>
                                        <p:cTn id="7" dur="1000"/>
                                        <p:tgtEl>
                                          <p:spTgt spid="2190"/>
                                        </p:tgtEl>
                                      </p:cBhvr>
                                    </p:animEffect>
                                    <p:anim calcmode="lin" valueType="num">
                                      <p:cBhvr>
                                        <p:cTn id="8" dur="1000" fill="hold"/>
                                        <p:tgtEl>
                                          <p:spTgt spid="2190"/>
                                        </p:tgtEl>
                                        <p:attrNameLst>
                                          <p:attrName>ppt_x</p:attrName>
                                        </p:attrNameLst>
                                      </p:cBhvr>
                                      <p:tavLst>
                                        <p:tav tm="0">
                                          <p:val>
                                            <p:strVal val="#ppt_x"/>
                                          </p:val>
                                        </p:tav>
                                        <p:tav tm="100000">
                                          <p:val>
                                            <p:strVal val="#ppt_x"/>
                                          </p:val>
                                        </p:tav>
                                      </p:tavLst>
                                    </p:anim>
                                    <p:anim calcmode="lin" valueType="num">
                                      <p:cBhvr>
                                        <p:cTn id="9" dur="1000" fill="hold"/>
                                        <p:tgtEl>
                                          <p:spTgt spid="21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7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1" dirty="0"/>
              <a:t>References</a:t>
            </a:r>
            <a:endParaRPr dirty="0"/>
          </a:p>
        </p:txBody>
      </p:sp>
      <p:sp>
        <p:nvSpPr>
          <p:cNvPr id="2191" name="Google Shape;2191;p70"/>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p>
            <a:pPr marL="457200" lvl="0" indent="-317500" algn="l" rtl="0">
              <a:spcBef>
                <a:spcPts val="1600"/>
              </a:spcBef>
              <a:spcAft>
                <a:spcPts val="0"/>
              </a:spcAft>
              <a:buSzPts val="1400"/>
              <a:buChar char="●"/>
            </a:pPr>
            <a:r>
              <a:rPr lang="en-IN" dirty="0"/>
              <a:t>G. A. Miller. The magical number seven, plus or minus two: Some limits on </a:t>
            </a:r>
            <a:r>
              <a:rPr lang="en-IN" dirty="0" err="1"/>
              <a:t>ourcapacity</a:t>
            </a:r>
            <a:r>
              <a:rPr lang="en-IN" dirty="0"/>
              <a:t> for processing information. Psychological Review, 63:81–97, 1956.</a:t>
            </a:r>
            <a:r>
              <a:rPr lang="en-US" dirty="0">
                <a:uFill>
                  <a:noFill/>
                </a:uFill>
              </a:rPr>
              <a:t>Google Scholar</a:t>
            </a:r>
          </a:p>
          <a:p>
            <a:pPr marL="457200" lvl="0" indent="-317500" algn="l" rtl="0">
              <a:spcBef>
                <a:spcPts val="1600"/>
              </a:spcBef>
              <a:spcAft>
                <a:spcPts val="0"/>
              </a:spcAft>
              <a:buSzPts val="1400"/>
              <a:buChar char="●"/>
            </a:pPr>
            <a:r>
              <a:rPr lang="en-IN" dirty="0"/>
              <a:t>CSUN’s 20th Annual International Conference “Technology and Persons with Disabilities”, Los Angeles, March 2005.</a:t>
            </a:r>
          </a:p>
          <a:p>
            <a:pPr marL="457200" lvl="0" indent="-317500" algn="l" rtl="0">
              <a:spcBef>
                <a:spcPts val="1600"/>
              </a:spcBef>
              <a:spcAft>
                <a:spcPts val="0"/>
              </a:spcAft>
              <a:buSzPts val="1400"/>
              <a:buChar char="●"/>
            </a:pPr>
            <a:endParaRPr lang="en-IN" dirty="0"/>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190"/>
                                        </p:tgtEl>
                                        <p:attrNameLst>
                                          <p:attrName>style.visibility</p:attrName>
                                        </p:attrNameLst>
                                      </p:cBhvr>
                                      <p:to>
                                        <p:strVal val="visible"/>
                                      </p:to>
                                    </p:set>
                                    <p:animEffect transition="in" filter="fade">
                                      <p:cBhvr>
                                        <p:cTn id="7" dur="1000"/>
                                        <p:tgtEl>
                                          <p:spTgt spid="2190"/>
                                        </p:tgtEl>
                                      </p:cBhvr>
                                    </p:animEffect>
                                    <p:anim calcmode="lin" valueType="num">
                                      <p:cBhvr>
                                        <p:cTn id="8" dur="1000" fill="hold"/>
                                        <p:tgtEl>
                                          <p:spTgt spid="2190"/>
                                        </p:tgtEl>
                                        <p:attrNameLst>
                                          <p:attrName>ppt_x</p:attrName>
                                        </p:attrNameLst>
                                      </p:cBhvr>
                                      <p:tavLst>
                                        <p:tav tm="0">
                                          <p:val>
                                            <p:strVal val="#ppt_x"/>
                                          </p:val>
                                        </p:tav>
                                        <p:tav tm="100000">
                                          <p:val>
                                            <p:strVal val="#ppt_x"/>
                                          </p:val>
                                        </p:tav>
                                      </p:tavLst>
                                    </p:anim>
                                    <p:anim calcmode="lin" valueType="num">
                                      <p:cBhvr>
                                        <p:cTn id="9" dur="1000" fill="hold"/>
                                        <p:tgtEl>
                                          <p:spTgt spid="21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58"/>
        <p:cNvGrpSpPr/>
        <p:nvPr/>
      </p:nvGrpSpPr>
      <p:grpSpPr>
        <a:xfrm>
          <a:off x="0" y="0"/>
          <a:ext cx="0" cy="0"/>
          <a:chOff x="0" y="0"/>
          <a:chExt cx="0" cy="0"/>
        </a:xfrm>
      </p:grpSpPr>
      <p:sp>
        <p:nvSpPr>
          <p:cNvPr id="2159" name="Google Shape;2159;p68"/>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THANKS!</a:t>
            </a:r>
            <a:endParaRPr dirty="0"/>
          </a:p>
        </p:txBody>
      </p:sp>
      <p:cxnSp>
        <p:nvCxnSpPr>
          <p:cNvPr id="2161" name="Google Shape;2161;p68"/>
          <p:cNvCxnSpPr/>
          <p:nvPr/>
        </p:nvCxnSpPr>
        <p:spPr>
          <a:xfrm>
            <a:off x="1013400" y="148879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163" name="Google Shape;2163;p68"/>
          <p:cNvCxnSpPr/>
          <p:nvPr/>
        </p:nvCxnSpPr>
        <p:spPr>
          <a:xfrm>
            <a:off x="1013400" y="34580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Rectangle: Rounded Corners 1">
            <a:extLst>
              <a:ext uri="{FF2B5EF4-FFF2-40B4-BE49-F238E27FC236}">
                <a16:creationId xmlns:a16="http://schemas.microsoft.com/office/drawing/2014/main" id="{E14CED5F-D2D8-F729-588E-161CE1C8CDA7}"/>
              </a:ext>
            </a:extLst>
          </p:cNvPr>
          <p:cNvSpPr/>
          <p:nvPr/>
        </p:nvSpPr>
        <p:spPr>
          <a:xfrm>
            <a:off x="728663" y="3600450"/>
            <a:ext cx="3593306" cy="835815"/>
          </a:xfrm>
          <a:prstGeom prst="roundRect">
            <a:avLst/>
          </a:prstGeom>
          <a:solidFill>
            <a:srgbClr val="021433"/>
          </a:solidFill>
          <a:ln>
            <a:solidFill>
              <a:srgbClr val="0214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Proposed Architecture</a:t>
            </a:r>
            <a:endParaRPr dirty="0"/>
          </a:p>
        </p:txBody>
      </p:sp>
      <p:cxnSp>
        <p:nvCxnSpPr>
          <p:cNvPr id="234" name="Google Shape;234;p46"/>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35" name="Google Shape;235;p46"/>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PROCESSING</a:t>
            </a:r>
            <a:endParaRPr dirty="0"/>
          </a:p>
        </p:txBody>
      </p:sp>
      <p:sp>
        <p:nvSpPr>
          <p:cNvPr id="236" name="Google Shape;236;p46"/>
          <p:cNvSpPr txBox="1">
            <a:spLocks noGrp="1"/>
          </p:cNvSpPr>
          <p:nvPr>
            <p:ph type="subTitle" idx="1"/>
          </p:nvPr>
        </p:nvSpPr>
        <p:spPr>
          <a:xfrm>
            <a:off x="3673407" y="3452875"/>
            <a:ext cx="2067000" cy="12351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IN" sz="1050" dirty="0"/>
              <a:t>Automatic index generation.</a:t>
            </a:r>
          </a:p>
          <a:p>
            <a:pPr marL="285750" lvl="0" indent="-285750" algn="l" rtl="0">
              <a:spcBef>
                <a:spcPts val="0"/>
              </a:spcBef>
              <a:spcAft>
                <a:spcPts val="0"/>
              </a:spcAft>
              <a:buFont typeface="Arial" panose="020B0604020202020204" pitchFamily="34" charset="0"/>
              <a:buChar char="•"/>
            </a:pPr>
            <a:r>
              <a:rPr lang="en-IN" sz="1050" dirty="0"/>
              <a:t>Paraphrasing summarizer.</a:t>
            </a:r>
          </a:p>
          <a:p>
            <a:pPr marL="285750" lvl="0" indent="-285750" algn="l" rtl="0">
              <a:spcBef>
                <a:spcPts val="0"/>
              </a:spcBef>
              <a:spcAft>
                <a:spcPts val="0"/>
              </a:spcAft>
              <a:buFont typeface="Arial" panose="020B0604020202020204" pitchFamily="34" charset="0"/>
              <a:buChar char="•"/>
            </a:pPr>
            <a:r>
              <a:rPr lang="en-IN" sz="1050" dirty="0"/>
              <a:t>Passage retrieval. </a:t>
            </a:r>
          </a:p>
          <a:p>
            <a:pPr marL="285750" lvl="0" indent="-285750" algn="l" rtl="0">
              <a:spcBef>
                <a:spcPts val="0"/>
              </a:spcBef>
              <a:spcAft>
                <a:spcPts val="0"/>
              </a:spcAft>
              <a:buFont typeface="Arial" panose="020B0604020202020204" pitchFamily="34" charset="0"/>
              <a:buChar char="•"/>
            </a:pPr>
            <a:r>
              <a:rPr lang="en-IN" sz="1050" dirty="0"/>
              <a:t>Query retrieval.</a:t>
            </a:r>
          </a:p>
        </p:txBody>
      </p:sp>
      <p:sp>
        <p:nvSpPr>
          <p:cNvPr id="237" name="Google Shape;237;p46"/>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OUTPUT</a:t>
            </a:r>
            <a:endParaRPr dirty="0"/>
          </a:p>
        </p:txBody>
      </p:sp>
      <p:sp>
        <p:nvSpPr>
          <p:cNvPr id="239" name="Google Shape;239;p46"/>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INPUT</a:t>
            </a:r>
            <a:endParaRPr dirty="0"/>
          </a:p>
        </p:txBody>
      </p:sp>
      <p:sp>
        <p:nvSpPr>
          <p:cNvPr id="240" name="Google Shape;240;p46"/>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p>
            <a:pPr marL="285750" lvl="0" indent="-285750" algn="ctr" rtl="0">
              <a:spcBef>
                <a:spcPts val="0"/>
              </a:spcBef>
              <a:spcAft>
                <a:spcPts val="0"/>
              </a:spcAft>
              <a:buFont typeface="Arial" panose="020B0604020202020204" pitchFamily="34" charset="0"/>
              <a:buChar char="•"/>
            </a:pPr>
            <a:r>
              <a:rPr lang="en" dirty="0"/>
              <a:t>Speech to text</a:t>
            </a:r>
            <a:endParaRPr dirty="0"/>
          </a:p>
        </p:txBody>
      </p:sp>
      <p:cxnSp>
        <p:nvCxnSpPr>
          <p:cNvPr id="241" name="Google Shape;241;p46"/>
          <p:cNvCxnSpPr/>
          <p:nvPr/>
        </p:nvCxnSpPr>
        <p:spPr>
          <a:xfrm>
            <a:off x="4436097" y="33888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42" name="Google Shape;242;p46"/>
          <p:cNvCxnSpPr/>
          <p:nvPr/>
        </p:nvCxnSpPr>
        <p:spPr>
          <a:xfrm>
            <a:off x="6926150" y="33888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43" name="Google Shape;243;p46"/>
          <p:cNvCxnSpPr/>
          <p:nvPr/>
        </p:nvCxnSpPr>
        <p:spPr>
          <a:xfrm>
            <a:off x="1946050" y="33888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4" name="Google Shape;244;p46"/>
          <p:cNvSpPr/>
          <p:nvPr/>
        </p:nvSpPr>
        <p:spPr>
          <a:xfrm>
            <a:off x="1738710" y="1895169"/>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 name="Google Shape;245;p46"/>
          <p:cNvSpPr/>
          <p:nvPr/>
        </p:nvSpPr>
        <p:spPr>
          <a:xfrm>
            <a:off x="4229697" y="1887150"/>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6"/>
          <p:cNvSpPr/>
          <p:nvPr/>
        </p:nvSpPr>
        <p:spPr>
          <a:xfrm>
            <a:off x="6750143" y="1887150"/>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8" name="Google Shape;248;p46"/>
          <p:cNvGrpSpPr/>
          <p:nvPr/>
        </p:nvGrpSpPr>
        <p:grpSpPr>
          <a:xfrm>
            <a:off x="4408944" y="2017503"/>
            <a:ext cx="326106" cy="423908"/>
            <a:chOff x="3990517" y="3354173"/>
            <a:chExt cx="279559" cy="363402"/>
          </a:xfrm>
        </p:grpSpPr>
        <p:sp>
          <p:nvSpPr>
            <p:cNvPr id="249" name="Google Shape;249;p46"/>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6"/>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6"/>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236;p46">
            <a:extLst>
              <a:ext uri="{FF2B5EF4-FFF2-40B4-BE49-F238E27FC236}">
                <a16:creationId xmlns:a16="http://schemas.microsoft.com/office/drawing/2014/main" id="{22E95BCC-0E7A-3FFD-A521-CAD41D044A9F}"/>
              </a:ext>
            </a:extLst>
          </p:cNvPr>
          <p:cNvSpPr txBox="1">
            <a:spLocks/>
          </p:cNvSpPr>
          <p:nvPr/>
        </p:nvSpPr>
        <p:spPr>
          <a:xfrm>
            <a:off x="6298366" y="3461422"/>
            <a:ext cx="2067000" cy="12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285750" indent="-285750" algn="l">
              <a:buFont typeface="Arial" panose="020B0604020202020204" pitchFamily="34" charset="0"/>
              <a:buChar char="•"/>
            </a:pPr>
            <a:r>
              <a:rPr lang="en-US" sz="1050" dirty="0"/>
              <a:t>V</a:t>
            </a:r>
            <a:r>
              <a:rPr lang="en-IN" sz="1050" dirty="0"/>
              <a:t>oice Enabled to read out the generated output</a:t>
            </a:r>
          </a:p>
        </p:txBody>
      </p:sp>
      <p:grpSp>
        <p:nvGrpSpPr>
          <p:cNvPr id="4" name="Google Shape;10787;p79">
            <a:extLst>
              <a:ext uri="{FF2B5EF4-FFF2-40B4-BE49-F238E27FC236}">
                <a16:creationId xmlns:a16="http://schemas.microsoft.com/office/drawing/2014/main" id="{EF895546-3461-9319-C183-15A0A5F13BDC}"/>
              </a:ext>
            </a:extLst>
          </p:cNvPr>
          <p:cNvGrpSpPr/>
          <p:nvPr/>
        </p:nvGrpSpPr>
        <p:grpSpPr>
          <a:xfrm>
            <a:off x="1891004" y="2084833"/>
            <a:ext cx="380012" cy="351274"/>
            <a:chOff x="7384751" y="4147984"/>
            <a:chExt cx="380012" cy="351274"/>
          </a:xfrm>
          <a:solidFill>
            <a:schemeClr val="tx1"/>
          </a:solidFill>
        </p:grpSpPr>
        <p:sp>
          <p:nvSpPr>
            <p:cNvPr id="5" name="Google Shape;10788;p79">
              <a:extLst>
                <a:ext uri="{FF2B5EF4-FFF2-40B4-BE49-F238E27FC236}">
                  <a16:creationId xmlns:a16="http://schemas.microsoft.com/office/drawing/2014/main" id="{E0BEC95C-237A-8F52-3ECE-9725A2C83C61}"/>
                </a:ext>
              </a:extLst>
            </p:cNvPr>
            <p:cNvSpPr/>
            <p:nvPr/>
          </p:nvSpPr>
          <p:spPr>
            <a:xfrm>
              <a:off x="7385513" y="4225879"/>
              <a:ext cx="379250" cy="273379"/>
            </a:xfrm>
            <a:custGeom>
              <a:avLst/>
              <a:gdLst/>
              <a:ahLst/>
              <a:cxnLst/>
              <a:rect l="l" t="t" r="r" b="b"/>
              <a:pathLst>
                <a:path w="11943" h="8609" extrusionOk="0">
                  <a:moveTo>
                    <a:pt x="11740" y="0"/>
                  </a:moveTo>
                  <a:cubicBezTo>
                    <a:pt x="11645" y="0"/>
                    <a:pt x="11562" y="72"/>
                    <a:pt x="11562" y="179"/>
                  </a:cubicBezTo>
                  <a:lnTo>
                    <a:pt x="11562" y="2667"/>
                  </a:lnTo>
                  <a:cubicBezTo>
                    <a:pt x="11562" y="3393"/>
                    <a:pt x="10966" y="3989"/>
                    <a:pt x="10240" y="3989"/>
                  </a:cubicBezTo>
                  <a:lnTo>
                    <a:pt x="9085" y="3989"/>
                  </a:lnTo>
                  <a:cubicBezTo>
                    <a:pt x="8954" y="3989"/>
                    <a:pt x="8823" y="4084"/>
                    <a:pt x="8776" y="4203"/>
                  </a:cubicBezTo>
                  <a:cubicBezTo>
                    <a:pt x="8573" y="4703"/>
                    <a:pt x="8549" y="5167"/>
                    <a:pt x="8752" y="5537"/>
                  </a:cubicBezTo>
                  <a:cubicBezTo>
                    <a:pt x="8823" y="5703"/>
                    <a:pt x="8942" y="5834"/>
                    <a:pt x="9049" y="5941"/>
                  </a:cubicBezTo>
                  <a:cubicBezTo>
                    <a:pt x="8752" y="5929"/>
                    <a:pt x="8514" y="5822"/>
                    <a:pt x="8359" y="5656"/>
                  </a:cubicBezTo>
                  <a:cubicBezTo>
                    <a:pt x="8240" y="5537"/>
                    <a:pt x="7978" y="5167"/>
                    <a:pt x="8073" y="4358"/>
                  </a:cubicBezTo>
                  <a:cubicBezTo>
                    <a:pt x="8109" y="4155"/>
                    <a:pt x="7942" y="3977"/>
                    <a:pt x="7740" y="3977"/>
                  </a:cubicBezTo>
                  <a:lnTo>
                    <a:pt x="5954" y="3977"/>
                  </a:lnTo>
                  <a:cubicBezTo>
                    <a:pt x="5859" y="3977"/>
                    <a:pt x="5775" y="4048"/>
                    <a:pt x="5775" y="4155"/>
                  </a:cubicBezTo>
                  <a:cubicBezTo>
                    <a:pt x="5775" y="4263"/>
                    <a:pt x="5847" y="4334"/>
                    <a:pt x="5954" y="4334"/>
                  </a:cubicBezTo>
                  <a:lnTo>
                    <a:pt x="6847" y="4334"/>
                  </a:lnTo>
                  <a:lnTo>
                    <a:pt x="6847" y="5691"/>
                  </a:lnTo>
                  <a:cubicBezTo>
                    <a:pt x="6847" y="6430"/>
                    <a:pt x="6228" y="7037"/>
                    <a:pt x="5490" y="7037"/>
                  </a:cubicBezTo>
                  <a:lnTo>
                    <a:pt x="4704" y="7037"/>
                  </a:lnTo>
                  <a:cubicBezTo>
                    <a:pt x="4561" y="7037"/>
                    <a:pt x="4466" y="7144"/>
                    <a:pt x="4466" y="7275"/>
                  </a:cubicBezTo>
                  <a:cubicBezTo>
                    <a:pt x="4442" y="7834"/>
                    <a:pt x="4239" y="8215"/>
                    <a:pt x="3668" y="8251"/>
                  </a:cubicBezTo>
                  <a:cubicBezTo>
                    <a:pt x="3930" y="7977"/>
                    <a:pt x="3954" y="7573"/>
                    <a:pt x="3882" y="7239"/>
                  </a:cubicBezTo>
                  <a:cubicBezTo>
                    <a:pt x="3846" y="7120"/>
                    <a:pt x="3763" y="7037"/>
                    <a:pt x="3644" y="7037"/>
                  </a:cubicBezTo>
                  <a:lnTo>
                    <a:pt x="1703" y="7037"/>
                  </a:lnTo>
                  <a:cubicBezTo>
                    <a:pt x="965" y="7037"/>
                    <a:pt x="358" y="6430"/>
                    <a:pt x="358" y="5691"/>
                  </a:cubicBezTo>
                  <a:lnTo>
                    <a:pt x="358" y="5310"/>
                  </a:lnTo>
                  <a:cubicBezTo>
                    <a:pt x="358" y="5227"/>
                    <a:pt x="275" y="5132"/>
                    <a:pt x="179" y="5132"/>
                  </a:cubicBezTo>
                  <a:cubicBezTo>
                    <a:pt x="84" y="5132"/>
                    <a:pt x="1" y="5215"/>
                    <a:pt x="1" y="5310"/>
                  </a:cubicBezTo>
                  <a:lnTo>
                    <a:pt x="1" y="5691"/>
                  </a:lnTo>
                  <a:cubicBezTo>
                    <a:pt x="1" y="6620"/>
                    <a:pt x="751" y="7394"/>
                    <a:pt x="1703" y="7394"/>
                  </a:cubicBezTo>
                  <a:lnTo>
                    <a:pt x="3573" y="7394"/>
                  </a:lnTo>
                  <a:cubicBezTo>
                    <a:pt x="3596" y="7620"/>
                    <a:pt x="3596" y="8025"/>
                    <a:pt x="3215" y="8144"/>
                  </a:cubicBezTo>
                  <a:cubicBezTo>
                    <a:pt x="2989" y="8215"/>
                    <a:pt x="3001" y="8525"/>
                    <a:pt x="3239" y="8573"/>
                  </a:cubicBezTo>
                  <a:cubicBezTo>
                    <a:pt x="3370" y="8608"/>
                    <a:pt x="3489" y="8608"/>
                    <a:pt x="3596" y="8608"/>
                  </a:cubicBezTo>
                  <a:cubicBezTo>
                    <a:pt x="4299" y="8608"/>
                    <a:pt x="4763" y="8204"/>
                    <a:pt x="4823" y="7394"/>
                  </a:cubicBezTo>
                  <a:lnTo>
                    <a:pt x="5513" y="7394"/>
                  </a:lnTo>
                  <a:cubicBezTo>
                    <a:pt x="6454" y="7394"/>
                    <a:pt x="7228" y="6644"/>
                    <a:pt x="7228" y="5691"/>
                  </a:cubicBezTo>
                  <a:lnTo>
                    <a:pt x="7228" y="4334"/>
                  </a:lnTo>
                  <a:lnTo>
                    <a:pt x="7764" y="4334"/>
                  </a:lnTo>
                  <a:cubicBezTo>
                    <a:pt x="7716" y="4715"/>
                    <a:pt x="7704" y="5429"/>
                    <a:pt x="8157" y="5894"/>
                  </a:cubicBezTo>
                  <a:cubicBezTo>
                    <a:pt x="8407" y="6168"/>
                    <a:pt x="8764" y="6299"/>
                    <a:pt x="9240" y="6299"/>
                  </a:cubicBezTo>
                  <a:cubicBezTo>
                    <a:pt x="9311" y="6299"/>
                    <a:pt x="9383" y="6299"/>
                    <a:pt x="9478" y="6287"/>
                  </a:cubicBezTo>
                  <a:cubicBezTo>
                    <a:pt x="9704" y="6263"/>
                    <a:pt x="9776" y="5965"/>
                    <a:pt x="9561" y="5846"/>
                  </a:cubicBezTo>
                  <a:cubicBezTo>
                    <a:pt x="8847" y="5429"/>
                    <a:pt x="9002" y="4715"/>
                    <a:pt x="9145" y="4334"/>
                  </a:cubicBezTo>
                  <a:lnTo>
                    <a:pt x="10276" y="4334"/>
                  </a:lnTo>
                  <a:cubicBezTo>
                    <a:pt x="11205" y="4334"/>
                    <a:pt x="11943" y="3584"/>
                    <a:pt x="11943" y="2667"/>
                  </a:cubicBezTo>
                  <a:lnTo>
                    <a:pt x="11943" y="179"/>
                  </a:lnTo>
                  <a:cubicBezTo>
                    <a:pt x="11919" y="95"/>
                    <a:pt x="11847" y="0"/>
                    <a:pt x="117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6" name="Google Shape;10789;p79">
              <a:extLst>
                <a:ext uri="{FF2B5EF4-FFF2-40B4-BE49-F238E27FC236}">
                  <a16:creationId xmlns:a16="http://schemas.microsoft.com/office/drawing/2014/main" id="{EBF4C56A-4F41-F327-8349-409038E606BE}"/>
                </a:ext>
              </a:extLst>
            </p:cNvPr>
            <p:cNvSpPr/>
            <p:nvPr/>
          </p:nvSpPr>
          <p:spPr>
            <a:xfrm>
              <a:off x="7384751" y="4147984"/>
              <a:ext cx="380012" cy="228382"/>
            </a:xfrm>
            <a:custGeom>
              <a:avLst/>
              <a:gdLst/>
              <a:ahLst/>
              <a:cxnLst/>
              <a:rect l="l" t="t" r="r" b="b"/>
              <a:pathLst>
                <a:path w="11967" h="7192" extrusionOk="0">
                  <a:moveTo>
                    <a:pt x="3144" y="0"/>
                  </a:moveTo>
                  <a:cubicBezTo>
                    <a:pt x="2227" y="0"/>
                    <a:pt x="1477" y="739"/>
                    <a:pt x="1477" y="1667"/>
                  </a:cubicBezTo>
                  <a:lnTo>
                    <a:pt x="1477" y="4132"/>
                  </a:lnTo>
                  <a:cubicBezTo>
                    <a:pt x="1108" y="4191"/>
                    <a:pt x="751" y="4358"/>
                    <a:pt x="477" y="4644"/>
                  </a:cubicBezTo>
                  <a:cubicBezTo>
                    <a:pt x="168" y="4965"/>
                    <a:pt x="1" y="5382"/>
                    <a:pt x="1" y="5823"/>
                  </a:cubicBezTo>
                  <a:lnTo>
                    <a:pt x="1" y="7013"/>
                  </a:lnTo>
                  <a:cubicBezTo>
                    <a:pt x="1" y="7097"/>
                    <a:pt x="84" y="7192"/>
                    <a:pt x="180" y="7192"/>
                  </a:cubicBezTo>
                  <a:cubicBezTo>
                    <a:pt x="275" y="7192"/>
                    <a:pt x="358" y="7108"/>
                    <a:pt x="358" y="7013"/>
                  </a:cubicBezTo>
                  <a:lnTo>
                    <a:pt x="358" y="5823"/>
                  </a:lnTo>
                  <a:cubicBezTo>
                    <a:pt x="358" y="5465"/>
                    <a:pt x="501" y="5132"/>
                    <a:pt x="751" y="4882"/>
                  </a:cubicBezTo>
                  <a:cubicBezTo>
                    <a:pt x="953" y="4668"/>
                    <a:pt x="1203" y="4537"/>
                    <a:pt x="1489" y="4477"/>
                  </a:cubicBezTo>
                  <a:lnTo>
                    <a:pt x="1489" y="5084"/>
                  </a:lnTo>
                  <a:cubicBezTo>
                    <a:pt x="1489" y="6013"/>
                    <a:pt x="2239" y="6751"/>
                    <a:pt x="3156" y="6751"/>
                  </a:cubicBezTo>
                  <a:lnTo>
                    <a:pt x="5240" y="6751"/>
                  </a:lnTo>
                  <a:cubicBezTo>
                    <a:pt x="5335" y="6751"/>
                    <a:pt x="5418" y="6680"/>
                    <a:pt x="5418" y="6573"/>
                  </a:cubicBezTo>
                  <a:cubicBezTo>
                    <a:pt x="5418" y="6489"/>
                    <a:pt x="5347" y="6394"/>
                    <a:pt x="5240" y="6394"/>
                  </a:cubicBezTo>
                  <a:lnTo>
                    <a:pt x="3156" y="6394"/>
                  </a:lnTo>
                  <a:cubicBezTo>
                    <a:pt x="2430" y="6394"/>
                    <a:pt x="1834" y="5799"/>
                    <a:pt x="1834" y="5073"/>
                  </a:cubicBezTo>
                  <a:lnTo>
                    <a:pt x="1834" y="1620"/>
                  </a:lnTo>
                  <a:cubicBezTo>
                    <a:pt x="1834" y="893"/>
                    <a:pt x="2430" y="298"/>
                    <a:pt x="3156" y="298"/>
                  </a:cubicBezTo>
                  <a:lnTo>
                    <a:pt x="10288" y="298"/>
                  </a:lnTo>
                  <a:cubicBezTo>
                    <a:pt x="11014" y="298"/>
                    <a:pt x="11610" y="893"/>
                    <a:pt x="11610" y="1620"/>
                  </a:cubicBezTo>
                  <a:lnTo>
                    <a:pt x="11610" y="1846"/>
                  </a:lnTo>
                  <a:cubicBezTo>
                    <a:pt x="11610" y="1929"/>
                    <a:pt x="11693" y="2025"/>
                    <a:pt x="11788" y="2025"/>
                  </a:cubicBezTo>
                  <a:cubicBezTo>
                    <a:pt x="11883" y="2025"/>
                    <a:pt x="11967" y="1953"/>
                    <a:pt x="11967" y="1846"/>
                  </a:cubicBezTo>
                  <a:lnTo>
                    <a:pt x="11967" y="1620"/>
                  </a:lnTo>
                  <a:cubicBezTo>
                    <a:pt x="11943" y="762"/>
                    <a:pt x="11193" y="0"/>
                    <a:pt x="102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sp>
          <p:nvSpPr>
            <p:cNvPr id="7" name="Google Shape;10790;p79">
              <a:extLst>
                <a:ext uri="{FF2B5EF4-FFF2-40B4-BE49-F238E27FC236}">
                  <a16:creationId xmlns:a16="http://schemas.microsoft.com/office/drawing/2014/main" id="{761000D7-68A9-52C0-DD68-47C7F3FF1222}"/>
                </a:ext>
              </a:extLst>
            </p:cNvPr>
            <p:cNvSpPr/>
            <p:nvPr/>
          </p:nvSpPr>
          <p:spPr>
            <a:xfrm>
              <a:off x="7507642" y="4228134"/>
              <a:ext cx="37852" cy="37852"/>
            </a:xfrm>
            <a:custGeom>
              <a:avLst/>
              <a:gdLst/>
              <a:ahLst/>
              <a:cxnLst/>
              <a:rect l="l" t="t" r="r" b="b"/>
              <a:pathLst>
                <a:path w="1192" h="1192" extrusionOk="0">
                  <a:moveTo>
                    <a:pt x="596" y="358"/>
                  </a:moveTo>
                  <a:cubicBezTo>
                    <a:pt x="739" y="358"/>
                    <a:pt x="834" y="465"/>
                    <a:pt x="834" y="596"/>
                  </a:cubicBezTo>
                  <a:cubicBezTo>
                    <a:pt x="834" y="739"/>
                    <a:pt x="739" y="834"/>
                    <a:pt x="596" y="834"/>
                  </a:cubicBezTo>
                  <a:cubicBezTo>
                    <a:pt x="465" y="834"/>
                    <a:pt x="358" y="739"/>
                    <a:pt x="358" y="596"/>
                  </a:cubicBezTo>
                  <a:cubicBezTo>
                    <a:pt x="358" y="465"/>
                    <a:pt x="465" y="358"/>
                    <a:pt x="596" y="358"/>
                  </a:cubicBezTo>
                  <a:close/>
                  <a:moveTo>
                    <a:pt x="596" y="1"/>
                  </a:moveTo>
                  <a:cubicBezTo>
                    <a:pt x="274" y="1"/>
                    <a:pt x="0" y="274"/>
                    <a:pt x="0" y="596"/>
                  </a:cubicBezTo>
                  <a:cubicBezTo>
                    <a:pt x="0" y="929"/>
                    <a:pt x="274" y="1191"/>
                    <a:pt x="596" y="1191"/>
                  </a:cubicBezTo>
                  <a:cubicBezTo>
                    <a:pt x="929" y="1191"/>
                    <a:pt x="1191" y="929"/>
                    <a:pt x="1191" y="596"/>
                  </a:cubicBezTo>
                  <a:cubicBezTo>
                    <a:pt x="1191" y="274"/>
                    <a:pt x="929" y="1"/>
                    <a:pt x="5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8" name="Google Shape;10791;p79">
              <a:extLst>
                <a:ext uri="{FF2B5EF4-FFF2-40B4-BE49-F238E27FC236}">
                  <a16:creationId xmlns:a16="http://schemas.microsoft.com/office/drawing/2014/main" id="{08621754-5DFD-4C20-A8ED-3021330D8199}"/>
                </a:ext>
              </a:extLst>
            </p:cNvPr>
            <p:cNvSpPr/>
            <p:nvPr/>
          </p:nvSpPr>
          <p:spPr>
            <a:xfrm>
              <a:off x="7573820" y="4228134"/>
              <a:ext cx="37820" cy="37852"/>
            </a:xfrm>
            <a:custGeom>
              <a:avLst/>
              <a:gdLst/>
              <a:ahLst/>
              <a:cxnLst/>
              <a:rect l="l" t="t" r="r" b="b"/>
              <a:pathLst>
                <a:path w="1191" h="1192" extrusionOk="0">
                  <a:moveTo>
                    <a:pt x="595" y="358"/>
                  </a:moveTo>
                  <a:cubicBezTo>
                    <a:pt x="738" y="358"/>
                    <a:pt x="833" y="465"/>
                    <a:pt x="833" y="596"/>
                  </a:cubicBezTo>
                  <a:cubicBezTo>
                    <a:pt x="833" y="739"/>
                    <a:pt x="738" y="834"/>
                    <a:pt x="595" y="834"/>
                  </a:cubicBezTo>
                  <a:cubicBezTo>
                    <a:pt x="464" y="834"/>
                    <a:pt x="357" y="739"/>
                    <a:pt x="357" y="596"/>
                  </a:cubicBezTo>
                  <a:cubicBezTo>
                    <a:pt x="357" y="465"/>
                    <a:pt x="464" y="358"/>
                    <a:pt x="595" y="358"/>
                  </a:cubicBezTo>
                  <a:close/>
                  <a:moveTo>
                    <a:pt x="595" y="1"/>
                  </a:moveTo>
                  <a:cubicBezTo>
                    <a:pt x="274" y="1"/>
                    <a:pt x="0" y="274"/>
                    <a:pt x="0" y="596"/>
                  </a:cubicBezTo>
                  <a:cubicBezTo>
                    <a:pt x="0" y="929"/>
                    <a:pt x="274" y="1191"/>
                    <a:pt x="595" y="1191"/>
                  </a:cubicBezTo>
                  <a:cubicBezTo>
                    <a:pt x="929" y="1191"/>
                    <a:pt x="1191" y="929"/>
                    <a:pt x="1191" y="596"/>
                  </a:cubicBezTo>
                  <a:cubicBezTo>
                    <a:pt x="1191" y="274"/>
                    <a:pt x="929" y="1"/>
                    <a:pt x="5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9" name="Google Shape;10792;p79">
              <a:extLst>
                <a:ext uri="{FF2B5EF4-FFF2-40B4-BE49-F238E27FC236}">
                  <a16:creationId xmlns:a16="http://schemas.microsoft.com/office/drawing/2014/main" id="{E2BA5203-1D49-B972-52F2-FE74EC6E7771}"/>
                </a:ext>
              </a:extLst>
            </p:cNvPr>
            <p:cNvSpPr/>
            <p:nvPr/>
          </p:nvSpPr>
          <p:spPr>
            <a:xfrm>
              <a:off x="7640728" y="4228134"/>
              <a:ext cx="37852" cy="37852"/>
            </a:xfrm>
            <a:custGeom>
              <a:avLst/>
              <a:gdLst/>
              <a:ahLst/>
              <a:cxnLst/>
              <a:rect l="l" t="t" r="r" b="b"/>
              <a:pathLst>
                <a:path w="1192" h="1192" extrusionOk="0">
                  <a:moveTo>
                    <a:pt x="596" y="358"/>
                  </a:moveTo>
                  <a:cubicBezTo>
                    <a:pt x="727" y="358"/>
                    <a:pt x="834" y="465"/>
                    <a:pt x="834" y="596"/>
                  </a:cubicBezTo>
                  <a:cubicBezTo>
                    <a:pt x="834" y="739"/>
                    <a:pt x="727" y="834"/>
                    <a:pt x="596" y="834"/>
                  </a:cubicBezTo>
                  <a:cubicBezTo>
                    <a:pt x="453" y="834"/>
                    <a:pt x="358" y="739"/>
                    <a:pt x="358" y="596"/>
                  </a:cubicBezTo>
                  <a:cubicBezTo>
                    <a:pt x="334" y="465"/>
                    <a:pt x="453" y="358"/>
                    <a:pt x="596" y="358"/>
                  </a:cubicBezTo>
                  <a:close/>
                  <a:moveTo>
                    <a:pt x="596" y="1"/>
                  </a:moveTo>
                  <a:cubicBezTo>
                    <a:pt x="262" y="1"/>
                    <a:pt x="0" y="274"/>
                    <a:pt x="0" y="596"/>
                  </a:cubicBezTo>
                  <a:cubicBezTo>
                    <a:pt x="0" y="929"/>
                    <a:pt x="262" y="1191"/>
                    <a:pt x="596" y="1191"/>
                  </a:cubicBezTo>
                  <a:cubicBezTo>
                    <a:pt x="917" y="1191"/>
                    <a:pt x="1191" y="929"/>
                    <a:pt x="1191" y="596"/>
                  </a:cubicBezTo>
                  <a:cubicBezTo>
                    <a:pt x="1191" y="274"/>
                    <a:pt x="917" y="1"/>
                    <a:pt x="5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0" name="Google Shape;10438;p79">
            <a:extLst>
              <a:ext uri="{FF2B5EF4-FFF2-40B4-BE49-F238E27FC236}">
                <a16:creationId xmlns:a16="http://schemas.microsoft.com/office/drawing/2014/main" id="{50030E72-7677-0399-C851-17DE7C90C430}"/>
              </a:ext>
            </a:extLst>
          </p:cNvPr>
          <p:cNvGrpSpPr/>
          <p:nvPr/>
        </p:nvGrpSpPr>
        <p:grpSpPr>
          <a:xfrm>
            <a:off x="6926150" y="2079313"/>
            <a:ext cx="362991" cy="290018"/>
            <a:chOff x="3049653" y="2321468"/>
            <a:chExt cx="362991" cy="290018"/>
          </a:xfrm>
          <a:solidFill>
            <a:schemeClr val="tx1"/>
          </a:solidFill>
        </p:grpSpPr>
        <p:sp>
          <p:nvSpPr>
            <p:cNvPr id="11" name="Google Shape;10439;p79">
              <a:extLst>
                <a:ext uri="{FF2B5EF4-FFF2-40B4-BE49-F238E27FC236}">
                  <a16:creationId xmlns:a16="http://schemas.microsoft.com/office/drawing/2014/main" id="{B9E1C65B-112A-4847-2F5D-17CDEDB9D6BF}"/>
                </a:ext>
              </a:extLst>
            </p:cNvPr>
            <p:cNvSpPr/>
            <p:nvPr/>
          </p:nvSpPr>
          <p:spPr>
            <a:xfrm>
              <a:off x="3280290" y="2429690"/>
              <a:ext cx="29913" cy="73957"/>
            </a:xfrm>
            <a:custGeom>
              <a:avLst/>
              <a:gdLst/>
              <a:ahLst/>
              <a:cxnLst/>
              <a:rect l="l" t="t" r="r" b="b"/>
              <a:pathLst>
                <a:path w="942" h="2329" extrusionOk="0">
                  <a:moveTo>
                    <a:pt x="200" y="1"/>
                  </a:moveTo>
                  <a:cubicBezTo>
                    <a:pt x="158" y="1"/>
                    <a:pt x="114" y="16"/>
                    <a:pt x="72" y="45"/>
                  </a:cubicBezTo>
                  <a:cubicBezTo>
                    <a:pt x="13" y="93"/>
                    <a:pt x="13" y="200"/>
                    <a:pt x="72" y="283"/>
                  </a:cubicBezTo>
                  <a:cubicBezTo>
                    <a:pt x="572" y="772"/>
                    <a:pt x="572" y="1569"/>
                    <a:pt x="72" y="2046"/>
                  </a:cubicBezTo>
                  <a:cubicBezTo>
                    <a:pt x="1" y="2129"/>
                    <a:pt x="1" y="2224"/>
                    <a:pt x="72" y="2284"/>
                  </a:cubicBezTo>
                  <a:cubicBezTo>
                    <a:pt x="102" y="2313"/>
                    <a:pt x="144" y="2328"/>
                    <a:pt x="187" y="2328"/>
                  </a:cubicBezTo>
                  <a:cubicBezTo>
                    <a:pt x="230" y="2328"/>
                    <a:pt x="275" y="2313"/>
                    <a:pt x="310" y="2284"/>
                  </a:cubicBezTo>
                  <a:cubicBezTo>
                    <a:pt x="941" y="1665"/>
                    <a:pt x="941" y="664"/>
                    <a:pt x="310" y="45"/>
                  </a:cubicBezTo>
                  <a:cubicBezTo>
                    <a:pt x="280" y="16"/>
                    <a:pt x="242" y="1"/>
                    <a:pt x="2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440;p79">
              <a:extLst>
                <a:ext uri="{FF2B5EF4-FFF2-40B4-BE49-F238E27FC236}">
                  <a16:creationId xmlns:a16="http://schemas.microsoft.com/office/drawing/2014/main" id="{6D6CB7E8-3361-C47F-1A8E-ED7DDA6344FE}"/>
                </a:ext>
              </a:extLst>
            </p:cNvPr>
            <p:cNvSpPr/>
            <p:nvPr/>
          </p:nvSpPr>
          <p:spPr>
            <a:xfrm>
              <a:off x="3317729" y="2392250"/>
              <a:ext cx="49570" cy="148836"/>
            </a:xfrm>
            <a:custGeom>
              <a:avLst/>
              <a:gdLst/>
              <a:ahLst/>
              <a:cxnLst/>
              <a:rect l="l" t="t" r="r" b="b"/>
              <a:pathLst>
                <a:path w="1561" h="4687" extrusionOk="0">
                  <a:moveTo>
                    <a:pt x="183" y="1"/>
                  </a:moveTo>
                  <a:cubicBezTo>
                    <a:pt x="140" y="1"/>
                    <a:pt x="96" y="16"/>
                    <a:pt x="60" y="46"/>
                  </a:cubicBezTo>
                  <a:cubicBezTo>
                    <a:pt x="0" y="105"/>
                    <a:pt x="0" y="212"/>
                    <a:pt x="60" y="284"/>
                  </a:cubicBezTo>
                  <a:cubicBezTo>
                    <a:pt x="1191" y="1415"/>
                    <a:pt x="1191" y="3272"/>
                    <a:pt x="60" y="4403"/>
                  </a:cubicBezTo>
                  <a:cubicBezTo>
                    <a:pt x="0" y="4475"/>
                    <a:pt x="0" y="4582"/>
                    <a:pt x="60" y="4641"/>
                  </a:cubicBezTo>
                  <a:cubicBezTo>
                    <a:pt x="90" y="4671"/>
                    <a:pt x="131" y="4686"/>
                    <a:pt x="175" y="4686"/>
                  </a:cubicBezTo>
                  <a:cubicBezTo>
                    <a:pt x="218" y="4686"/>
                    <a:pt x="262" y="4671"/>
                    <a:pt x="298" y="4641"/>
                  </a:cubicBezTo>
                  <a:cubicBezTo>
                    <a:pt x="1560" y="3379"/>
                    <a:pt x="1560" y="1308"/>
                    <a:pt x="298" y="46"/>
                  </a:cubicBezTo>
                  <a:cubicBezTo>
                    <a:pt x="268" y="16"/>
                    <a:pt x="227" y="1"/>
                    <a:pt x="1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441;p79">
              <a:extLst>
                <a:ext uri="{FF2B5EF4-FFF2-40B4-BE49-F238E27FC236}">
                  <a16:creationId xmlns:a16="http://schemas.microsoft.com/office/drawing/2014/main" id="{59BBB28F-3B86-93E4-823D-B357212703C7}"/>
                </a:ext>
              </a:extLst>
            </p:cNvPr>
            <p:cNvSpPr/>
            <p:nvPr/>
          </p:nvSpPr>
          <p:spPr>
            <a:xfrm>
              <a:off x="3354406" y="2355954"/>
              <a:ext cx="58239" cy="222317"/>
            </a:xfrm>
            <a:custGeom>
              <a:avLst/>
              <a:gdLst/>
              <a:ahLst/>
              <a:cxnLst/>
              <a:rect l="l" t="t" r="r" b="b"/>
              <a:pathLst>
                <a:path w="1834" h="7001" extrusionOk="0">
                  <a:moveTo>
                    <a:pt x="174" y="1"/>
                  </a:moveTo>
                  <a:cubicBezTo>
                    <a:pt x="131" y="1"/>
                    <a:pt x="90" y="16"/>
                    <a:pt x="60" y="46"/>
                  </a:cubicBezTo>
                  <a:cubicBezTo>
                    <a:pt x="0" y="105"/>
                    <a:pt x="0" y="200"/>
                    <a:pt x="60" y="284"/>
                  </a:cubicBezTo>
                  <a:cubicBezTo>
                    <a:pt x="1834" y="2046"/>
                    <a:pt x="1834" y="4939"/>
                    <a:pt x="60" y="6713"/>
                  </a:cubicBezTo>
                  <a:cubicBezTo>
                    <a:pt x="0" y="6773"/>
                    <a:pt x="0" y="6868"/>
                    <a:pt x="60" y="6951"/>
                  </a:cubicBezTo>
                  <a:cubicBezTo>
                    <a:pt x="88" y="6985"/>
                    <a:pt x="128" y="7000"/>
                    <a:pt x="169" y="7000"/>
                  </a:cubicBezTo>
                  <a:cubicBezTo>
                    <a:pt x="214" y="7000"/>
                    <a:pt x="261" y="6982"/>
                    <a:pt x="298" y="6951"/>
                  </a:cubicBezTo>
                  <a:cubicBezTo>
                    <a:pt x="1227" y="6023"/>
                    <a:pt x="1727" y="4808"/>
                    <a:pt x="1727" y="3498"/>
                  </a:cubicBezTo>
                  <a:cubicBezTo>
                    <a:pt x="1727" y="2189"/>
                    <a:pt x="1227" y="962"/>
                    <a:pt x="298" y="46"/>
                  </a:cubicBezTo>
                  <a:cubicBezTo>
                    <a:pt x="262" y="16"/>
                    <a:pt x="218" y="1"/>
                    <a:pt x="1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442;p79">
              <a:extLst>
                <a:ext uri="{FF2B5EF4-FFF2-40B4-BE49-F238E27FC236}">
                  <a16:creationId xmlns:a16="http://schemas.microsoft.com/office/drawing/2014/main" id="{2470B7F1-D17D-BAB2-D468-80E1896A3317}"/>
                </a:ext>
              </a:extLst>
            </p:cNvPr>
            <p:cNvSpPr/>
            <p:nvPr/>
          </p:nvSpPr>
          <p:spPr>
            <a:xfrm>
              <a:off x="3049653" y="2321468"/>
              <a:ext cx="210250" cy="290018"/>
            </a:xfrm>
            <a:custGeom>
              <a:avLst/>
              <a:gdLst/>
              <a:ahLst/>
              <a:cxnLst/>
              <a:rect l="l" t="t" r="r" b="b"/>
              <a:pathLst>
                <a:path w="6621" h="9133" extrusionOk="0">
                  <a:moveTo>
                    <a:pt x="5216" y="1072"/>
                  </a:moveTo>
                  <a:lnTo>
                    <a:pt x="5216" y="8097"/>
                  </a:lnTo>
                  <a:cubicBezTo>
                    <a:pt x="4156" y="7751"/>
                    <a:pt x="3287" y="7037"/>
                    <a:pt x="2739" y="6061"/>
                  </a:cubicBezTo>
                  <a:lnTo>
                    <a:pt x="2739" y="3084"/>
                  </a:lnTo>
                  <a:cubicBezTo>
                    <a:pt x="3275" y="2120"/>
                    <a:pt x="4156" y="1405"/>
                    <a:pt x="5216" y="1072"/>
                  </a:cubicBezTo>
                  <a:close/>
                  <a:moveTo>
                    <a:pt x="5716" y="0"/>
                  </a:moveTo>
                  <a:cubicBezTo>
                    <a:pt x="5430" y="0"/>
                    <a:pt x="5216" y="215"/>
                    <a:pt x="5216" y="501"/>
                  </a:cubicBezTo>
                  <a:lnTo>
                    <a:pt x="5216" y="691"/>
                  </a:lnTo>
                  <a:cubicBezTo>
                    <a:pt x="4049" y="1048"/>
                    <a:pt x="3096" y="1810"/>
                    <a:pt x="2489" y="2858"/>
                  </a:cubicBezTo>
                  <a:lnTo>
                    <a:pt x="1227" y="2858"/>
                  </a:lnTo>
                  <a:cubicBezTo>
                    <a:pt x="549" y="2858"/>
                    <a:pt x="13" y="3394"/>
                    <a:pt x="13" y="4061"/>
                  </a:cubicBezTo>
                  <a:lnTo>
                    <a:pt x="13" y="5037"/>
                  </a:lnTo>
                  <a:cubicBezTo>
                    <a:pt x="1" y="5692"/>
                    <a:pt x="489" y="6227"/>
                    <a:pt x="1120" y="6275"/>
                  </a:cubicBezTo>
                  <a:cubicBezTo>
                    <a:pt x="1203" y="6275"/>
                    <a:pt x="1287" y="6216"/>
                    <a:pt x="1299" y="6132"/>
                  </a:cubicBezTo>
                  <a:cubicBezTo>
                    <a:pt x="1299" y="6037"/>
                    <a:pt x="1239" y="5966"/>
                    <a:pt x="1144" y="5954"/>
                  </a:cubicBezTo>
                  <a:cubicBezTo>
                    <a:pt x="703" y="5918"/>
                    <a:pt x="346" y="5537"/>
                    <a:pt x="346" y="5073"/>
                  </a:cubicBezTo>
                  <a:lnTo>
                    <a:pt x="346" y="4084"/>
                  </a:lnTo>
                  <a:cubicBezTo>
                    <a:pt x="346" y="3608"/>
                    <a:pt x="727" y="3215"/>
                    <a:pt x="1227" y="3215"/>
                  </a:cubicBezTo>
                  <a:lnTo>
                    <a:pt x="2418" y="3215"/>
                  </a:lnTo>
                  <a:lnTo>
                    <a:pt x="2418" y="5954"/>
                  </a:lnTo>
                  <a:lnTo>
                    <a:pt x="1918" y="5954"/>
                  </a:lnTo>
                  <a:cubicBezTo>
                    <a:pt x="1834" y="5954"/>
                    <a:pt x="1763" y="6025"/>
                    <a:pt x="1763" y="6108"/>
                  </a:cubicBezTo>
                  <a:cubicBezTo>
                    <a:pt x="1763" y="6204"/>
                    <a:pt x="1834" y="6275"/>
                    <a:pt x="1918" y="6275"/>
                  </a:cubicBezTo>
                  <a:lnTo>
                    <a:pt x="2489" y="6275"/>
                  </a:lnTo>
                  <a:cubicBezTo>
                    <a:pt x="3096" y="7323"/>
                    <a:pt x="4049" y="8097"/>
                    <a:pt x="5216" y="8430"/>
                  </a:cubicBezTo>
                  <a:lnTo>
                    <a:pt x="5216" y="8633"/>
                  </a:lnTo>
                  <a:cubicBezTo>
                    <a:pt x="5216" y="8906"/>
                    <a:pt x="5430" y="9133"/>
                    <a:pt x="5716" y="9133"/>
                  </a:cubicBezTo>
                  <a:lnTo>
                    <a:pt x="6121" y="9133"/>
                  </a:lnTo>
                  <a:cubicBezTo>
                    <a:pt x="6406" y="9133"/>
                    <a:pt x="6621" y="8906"/>
                    <a:pt x="6621" y="8633"/>
                  </a:cubicBezTo>
                  <a:lnTo>
                    <a:pt x="6621" y="4953"/>
                  </a:lnTo>
                  <a:cubicBezTo>
                    <a:pt x="6621" y="4858"/>
                    <a:pt x="6549" y="4787"/>
                    <a:pt x="6466" y="4787"/>
                  </a:cubicBezTo>
                  <a:cubicBezTo>
                    <a:pt x="6371" y="4787"/>
                    <a:pt x="6299" y="4858"/>
                    <a:pt x="6299" y="4953"/>
                  </a:cubicBezTo>
                  <a:lnTo>
                    <a:pt x="6299" y="8633"/>
                  </a:lnTo>
                  <a:cubicBezTo>
                    <a:pt x="6299" y="8728"/>
                    <a:pt x="6228" y="8811"/>
                    <a:pt x="6121" y="8811"/>
                  </a:cubicBezTo>
                  <a:lnTo>
                    <a:pt x="5716" y="8811"/>
                  </a:lnTo>
                  <a:cubicBezTo>
                    <a:pt x="5609" y="8811"/>
                    <a:pt x="5537" y="8728"/>
                    <a:pt x="5537" y="8633"/>
                  </a:cubicBezTo>
                  <a:lnTo>
                    <a:pt x="5537" y="501"/>
                  </a:lnTo>
                  <a:cubicBezTo>
                    <a:pt x="5537" y="393"/>
                    <a:pt x="5609" y="322"/>
                    <a:pt x="5716" y="322"/>
                  </a:cubicBezTo>
                  <a:lnTo>
                    <a:pt x="6121" y="322"/>
                  </a:lnTo>
                  <a:cubicBezTo>
                    <a:pt x="6228" y="322"/>
                    <a:pt x="6299" y="393"/>
                    <a:pt x="6299" y="501"/>
                  </a:cubicBezTo>
                  <a:lnTo>
                    <a:pt x="6299" y="4180"/>
                  </a:lnTo>
                  <a:cubicBezTo>
                    <a:pt x="6299" y="4263"/>
                    <a:pt x="6371" y="4346"/>
                    <a:pt x="6466" y="4346"/>
                  </a:cubicBezTo>
                  <a:cubicBezTo>
                    <a:pt x="6549" y="4346"/>
                    <a:pt x="6621" y="4263"/>
                    <a:pt x="6621" y="4180"/>
                  </a:cubicBezTo>
                  <a:lnTo>
                    <a:pt x="6621" y="501"/>
                  </a:lnTo>
                  <a:cubicBezTo>
                    <a:pt x="6621" y="215"/>
                    <a:pt x="6406" y="0"/>
                    <a:pt x="61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2403;p73">
            <a:extLst>
              <a:ext uri="{FF2B5EF4-FFF2-40B4-BE49-F238E27FC236}">
                <a16:creationId xmlns:a16="http://schemas.microsoft.com/office/drawing/2014/main" id="{4A9CA1B5-05A3-86F1-8607-E10FFCBC92F1}"/>
              </a:ext>
            </a:extLst>
          </p:cNvPr>
          <p:cNvGrpSpPr/>
          <p:nvPr/>
        </p:nvGrpSpPr>
        <p:grpSpPr>
          <a:xfrm>
            <a:off x="2970993" y="2017503"/>
            <a:ext cx="684600" cy="391689"/>
            <a:chOff x="4662475" y="1976500"/>
            <a:chExt cx="68725" cy="36625"/>
          </a:xfrm>
          <a:solidFill>
            <a:schemeClr val="tx1">
              <a:lumMod val="25000"/>
              <a:lumOff val="75000"/>
            </a:schemeClr>
          </a:solidFill>
        </p:grpSpPr>
        <p:sp>
          <p:nvSpPr>
            <p:cNvPr id="18" name="Google Shape;2404;p73">
              <a:extLst>
                <a:ext uri="{FF2B5EF4-FFF2-40B4-BE49-F238E27FC236}">
                  <a16:creationId xmlns:a16="http://schemas.microsoft.com/office/drawing/2014/main" id="{5CDEA300-8EB7-034A-BDCC-594E809CE7BE}"/>
                </a:ext>
              </a:extLst>
            </p:cNvPr>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05;p73">
              <a:extLst>
                <a:ext uri="{FF2B5EF4-FFF2-40B4-BE49-F238E27FC236}">
                  <a16:creationId xmlns:a16="http://schemas.microsoft.com/office/drawing/2014/main" id="{9D29AC3A-4414-5B31-0014-7A7381EC9807}"/>
                </a:ext>
              </a:extLst>
            </p:cNvPr>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06;p73">
              <a:extLst>
                <a:ext uri="{FF2B5EF4-FFF2-40B4-BE49-F238E27FC236}">
                  <a16:creationId xmlns:a16="http://schemas.microsoft.com/office/drawing/2014/main" id="{F8BA1A3F-389C-7876-DBAD-F52A76D00DF3}"/>
                </a:ext>
              </a:extLst>
            </p:cNvPr>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403;p73">
            <a:extLst>
              <a:ext uri="{FF2B5EF4-FFF2-40B4-BE49-F238E27FC236}">
                <a16:creationId xmlns:a16="http://schemas.microsoft.com/office/drawing/2014/main" id="{837E9C66-252E-09D7-4C82-0DFA4249FD08}"/>
              </a:ext>
            </a:extLst>
          </p:cNvPr>
          <p:cNvGrpSpPr/>
          <p:nvPr/>
        </p:nvGrpSpPr>
        <p:grpSpPr>
          <a:xfrm>
            <a:off x="5488401" y="2041749"/>
            <a:ext cx="684600" cy="391689"/>
            <a:chOff x="4662475" y="1976500"/>
            <a:chExt cx="68725" cy="36625"/>
          </a:xfrm>
          <a:solidFill>
            <a:schemeClr val="tx1">
              <a:lumMod val="25000"/>
              <a:lumOff val="75000"/>
            </a:schemeClr>
          </a:solidFill>
        </p:grpSpPr>
        <p:sp>
          <p:nvSpPr>
            <p:cNvPr id="26" name="Google Shape;2404;p73">
              <a:extLst>
                <a:ext uri="{FF2B5EF4-FFF2-40B4-BE49-F238E27FC236}">
                  <a16:creationId xmlns:a16="http://schemas.microsoft.com/office/drawing/2014/main" id="{7A348F6F-787A-E309-749C-2AA5A860F078}"/>
                </a:ext>
              </a:extLst>
            </p:cNvPr>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405;p73">
              <a:extLst>
                <a:ext uri="{FF2B5EF4-FFF2-40B4-BE49-F238E27FC236}">
                  <a16:creationId xmlns:a16="http://schemas.microsoft.com/office/drawing/2014/main" id="{2CE9B062-C703-679C-9F1D-736966402273}"/>
                </a:ext>
              </a:extLst>
            </p:cNvPr>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406;p73">
              <a:extLst>
                <a:ext uri="{FF2B5EF4-FFF2-40B4-BE49-F238E27FC236}">
                  <a16:creationId xmlns:a16="http://schemas.microsoft.com/office/drawing/2014/main" id="{C6ECB225-1F6B-6728-578B-EB70219AF3BE}"/>
                </a:ext>
              </a:extLst>
            </p:cNvPr>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33"/>
                                        </p:tgtEl>
                                        <p:attrNameLst>
                                          <p:attrName>style.visibility</p:attrName>
                                        </p:attrNameLst>
                                      </p:cBhvr>
                                      <p:to>
                                        <p:strVal val="visible"/>
                                      </p:to>
                                    </p:set>
                                    <p:animEffect transition="in" filter="fade">
                                      <p:cBhvr>
                                        <p:cTn id="7" dur="1000"/>
                                        <p:tgtEl>
                                          <p:spTgt spid="233"/>
                                        </p:tgtEl>
                                      </p:cBhvr>
                                    </p:animEffect>
                                    <p:anim calcmode="lin" valueType="num">
                                      <p:cBhvr>
                                        <p:cTn id="8" dur="1000" fill="hold"/>
                                        <p:tgtEl>
                                          <p:spTgt spid="233"/>
                                        </p:tgtEl>
                                        <p:attrNameLst>
                                          <p:attrName>ppt_x</p:attrName>
                                        </p:attrNameLst>
                                      </p:cBhvr>
                                      <p:tavLst>
                                        <p:tav tm="0">
                                          <p:val>
                                            <p:strVal val="#ppt_x"/>
                                          </p:val>
                                        </p:tav>
                                        <p:tav tm="100000">
                                          <p:val>
                                            <p:strVal val="#ppt_x"/>
                                          </p:val>
                                        </p:tav>
                                      </p:tavLst>
                                    </p:anim>
                                    <p:anim calcmode="lin" valueType="num">
                                      <p:cBhvr>
                                        <p:cTn id="9" dur="1000" fill="hold"/>
                                        <p:tgtEl>
                                          <p:spTgt spid="233"/>
                                        </p:tgtEl>
                                        <p:attrNameLst>
                                          <p:attrName>ppt_y</p:attrName>
                                        </p:attrNameLst>
                                      </p:cBhvr>
                                      <p:tavLst>
                                        <p:tav tm="0">
                                          <p:val>
                                            <p:strVal val="#ppt_y-.1"/>
                                          </p:val>
                                        </p:tav>
                                        <p:tav tm="100000">
                                          <p:val>
                                            <p:strVal val="#ppt_y"/>
                                          </p:val>
                                        </p:tav>
                                      </p:tavLst>
                                    </p:anim>
                                  </p:childTnLst>
                                </p:cTn>
                              </p:par>
                              <p:par>
                                <p:cTn id="10" presetID="35" presetClass="path" presetSubtype="0" repeatCount="indefinite" accel="50000" decel="50000" autoRev="1" fill="hold" nodeType="withEffect">
                                  <p:stCondLst>
                                    <p:cond delay="0"/>
                                  </p:stCondLst>
                                  <p:childTnLst>
                                    <p:animMotion origin="layout" path="M 3.61111E-6 3.08642E-6 L -0.01337 0.00092 " pathEditMode="relative" rAng="0" ptsTypes="AA">
                                      <p:cBhvr>
                                        <p:cTn id="11" dur="250" fill="hold"/>
                                        <p:tgtEl>
                                          <p:spTgt spid="17"/>
                                        </p:tgtEl>
                                        <p:attrNameLst>
                                          <p:attrName>ppt_x</p:attrName>
                                          <p:attrName>ppt_y</p:attrName>
                                        </p:attrNameLst>
                                      </p:cBhvr>
                                      <p:rCtr x="-67700" y="3100"/>
                                    </p:animMotion>
                                  </p:childTnLst>
                                </p:cTn>
                              </p:par>
                              <p:par>
                                <p:cTn id="12" presetID="35" presetClass="path" presetSubtype="0" repeatCount="indefinite" accel="50000" decel="50000" autoRev="1" fill="hold" nodeType="withEffect">
                                  <p:stCondLst>
                                    <p:cond delay="0"/>
                                  </p:stCondLst>
                                  <p:childTnLst>
                                    <p:animMotion origin="layout" path="M -3.61111E-6 3.45679E-6 L -0.01336 0.00092 " pathEditMode="relative" rAng="0" ptsTypes="AA">
                                      <p:cBhvr>
                                        <p:cTn id="13" dur="250" fill="hold"/>
                                        <p:tgtEl>
                                          <p:spTgt spid="25"/>
                                        </p:tgtEl>
                                        <p:attrNameLst>
                                          <p:attrName>ppt_x</p:attrName>
                                          <p:attrName>ppt_y</p:attrName>
                                        </p:attrNameLst>
                                      </p:cBhvr>
                                      <p:rCtr x="-67700" y="3100"/>
                                    </p:animMotion>
                                  </p:childTnLst>
                                </p:cTn>
                              </p:par>
                            </p:childTnLst>
                          </p:cTn>
                        </p:par>
                        <p:par>
                          <p:cTn id="14" fill="hold">
                            <p:stCondLst>
                              <p:cond delay="1000"/>
                            </p:stCondLst>
                            <p:childTnLst>
                              <p:par>
                                <p:cTn id="15" presetID="47" presetClass="entr" presetSubtype="0" fill="hold" grpId="0" nodeType="afterEffect">
                                  <p:stCondLst>
                                    <p:cond delay="0"/>
                                  </p:stCondLst>
                                  <p:childTnLst>
                                    <p:set>
                                      <p:cBhvr>
                                        <p:cTn id="16" dur="1" fill="hold">
                                          <p:stCondLst>
                                            <p:cond delay="0"/>
                                          </p:stCondLst>
                                        </p:cTn>
                                        <p:tgtEl>
                                          <p:spTgt spid="235"/>
                                        </p:tgtEl>
                                        <p:attrNameLst>
                                          <p:attrName>style.visibility</p:attrName>
                                        </p:attrNameLst>
                                      </p:cBhvr>
                                      <p:to>
                                        <p:strVal val="visible"/>
                                      </p:to>
                                    </p:set>
                                    <p:animEffect transition="in" filter="fade">
                                      <p:cBhvr>
                                        <p:cTn id="17" dur="1000"/>
                                        <p:tgtEl>
                                          <p:spTgt spid="235"/>
                                        </p:tgtEl>
                                      </p:cBhvr>
                                    </p:animEffect>
                                    <p:anim calcmode="lin" valueType="num">
                                      <p:cBhvr>
                                        <p:cTn id="18" dur="1000" fill="hold"/>
                                        <p:tgtEl>
                                          <p:spTgt spid="235"/>
                                        </p:tgtEl>
                                        <p:attrNameLst>
                                          <p:attrName>ppt_x</p:attrName>
                                        </p:attrNameLst>
                                      </p:cBhvr>
                                      <p:tavLst>
                                        <p:tav tm="0">
                                          <p:val>
                                            <p:strVal val="#ppt_x"/>
                                          </p:val>
                                        </p:tav>
                                        <p:tav tm="100000">
                                          <p:val>
                                            <p:strVal val="#ppt_x"/>
                                          </p:val>
                                        </p:tav>
                                      </p:tavLst>
                                    </p:anim>
                                    <p:anim calcmode="lin" valueType="num">
                                      <p:cBhvr>
                                        <p:cTn id="19" dur="1000" fill="hold"/>
                                        <p:tgtEl>
                                          <p:spTgt spid="235"/>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239"/>
                                        </p:tgtEl>
                                        <p:attrNameLst>
                                          <p:attrName>style.visibility</p:attrName>
                                        </p:attrNameLst>
                                      </p:cBhvr>
                                      <p:to>
                                        <p:strVal val="visible"/>
                                      </p:to>
                                    </p:set>
                                    <p:animEffect transition="in" filter="fade">
                                      <p:cBhvr>
                                        <p:cTn id="22" dur="1000"/>
                                        <p:tgtEl>
                                          <p:spTgt spid="239"/>
                                        </p:tgtEl>
                                      </p:cBhvr>
                                    </p:animEffect>
                                    <p:anim calcmode="lin" valueType="num">
                                      <p:cBhvr>
                                        <p:cTn id="23" dur="1000" fill="hold"/>
                                        <p:tgtEl>
                                          <p:spTgt spid="239"/>
                                        </p:tgtEl>
                                        <p:attrNameLst>
                                          <p:attrName>ppt_x</p:attrName>
                                        </p:attrNameLst>
                                      </p:cBhvr>
                                      <p:tavLst>
                                        <p:tav tm="0">
                                          <p:val>
                                            <p:strVal val="#ppt_x"/>
                                          </p:val>
                                        </p:tav>
                                        <p:tav tm="100000">
                                          <p:val>
                                            <p:strVal val="#ppt_x"/>
                                          </p:val>
                                        </p:tav>
                                      </p:tavLst>
                                    </p:anim>
                                    <p:anim calcmode="lin" valueType="num">
                                      <p:cBhvr>
                                        <p:cTn id="24" dur="1000" fill="hold"/>
                                        <p:tgtEl>
                                          <p:spTgt spid="239"/>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37"/>
                                        </p:tgtEl>
                                        <p:attrNameLst>
                                          <p:attrName>style.visibility</p:attrName>
                                        </p:attrNameLst>
                                      </p:cBhvr>
                                      <p:to>
                                        <p:strVal val="visible"/>
                                      </p:to>
                                    </p:set>
                                    <p:animEffect transition="in" filter="fade">
                                      <p:cBhvr>
                                        <p:cTn id="27" dur="1000"/>
                                        <p:tgtEl>
                                          <p:spTgt spid="237"/>
                                        </p:tgtEl>
                                      </p:cBhvr>
                                    </p:animEffect>
                                    <p:anim calcmode="lin" valueType="num">
                                      <p:cBhvr>
                                        <p:cTn id="28" dur="1000" fill="hold"/>
                                        <p:tgtEl>
                                          <p:spTgt spid="237"/>
                                        </p:tgtEl>
                                        <p:attrNameLst>
                                          <p:attrName>ppt_x</p:attrName>
                                        </p:attrNameLst>
                                      </p:cBhvr>
                                      <p:tavLst>
                                        <p:tav tm="0">
                                          <p:val>
                                            <p:strVal val="#ppt_x"/>
                                          </p:val>
                                        </p:tav>
                                        <p:tav tm="100000">
                                          <p:val>
                                            <p:strVal val="#ppt_x"/>
                                          </p:val>
                                        </p:tav>
                                      </p:tavLst>
                                    </p:anim>
                                    <p:anim calcmode="lin" valueType="num">
                                      <p:cBhvr>
                                        <p:cTn id="29" dur="1000" fill="hold"/>
                                        <p:tgtEl>
                                          <p:spTgt spid="237"/>
                                        </p:tgtEl>
                                        <p:attrNameLst>
                                          <p:attrName>ppt_y</p:attrName>
                                        </p:attrNameLst>
                                      </p:cBhvr>
                                      <p:tavLst>
                                        <p:tav tm="0">
                                          <p:val>
                                            <p:strVal val="#ppt_y-.1"/>
                                          </p:val>
                                        </p:tav>
                                        <p:tav tm="100000">
                                          <p:val>
                                            <p:strVal val="#ppt_y"/>
                                          </p:val>
                                        </p:tav>
                                      </p:tavLst>
                                    </p:anim>
                                  </p:childTnLst>
                                </p:cTn>
                              </p:par>
                            </p:childTnLst>
                          </p:cTn>
                        </p:par>
                        <p:par>
                          <p:cTn id="30" fill="hold">
                            <p:stCondLst>
                              <p:cond delay="2000"/>
                            </p:stCondLst>
                            <p:childTnLst>
                              <p:par>
                                <p:cTn id="31" presetID="47" presetClass="entr" presetSubtype="0" fill="hold" grpId="0" nodeType="afterEffect">
                                  <p:stCondLst>
                                    <p:cond delay="0"/>
                                  </p:stCondLst>
                                  <p:childTnLst>
                                    <p:set>
                                      <p:cBhvr>
                                        <p:cTn id="32" dur="1" fill="hold">
                                          <p:stCondLst>
                                            <p:cond delay="0"/>
                                          </p:stCondLst>
                                        </p:cTn>
                                        <p:tgtEl>
                                          <p:spTgt spid="240">
                                            <p:txEl>
                                              <p:pRg st="0" end="0"/>
                                            </p:txEl>
                                          </p:spTgt>
                                        </p:tgtEl>
                                        <p:attrNameLst>
                                          <p:attrName>style.visibility</p:attrName>
                                        </p:attrNameLst>
                                      </p:cBhvr>
                                      <p:to>
                                        <p:strVal val="visible"/>
                                      </p:to>
                                    </p:set>
                                    <p:animEffect transition="in" filter="fade">
                                      <p:cBhvr>
                                        <p:cTn id="33" dur="1000"/>
                                        <p:tgtEl>
                                          <p:spTgt spid="240">
                                            <p:txEl>
                                              <p:pRg st="0" end="0"/>
                                            </p:txEl>
                                          </p:spTgt>
                                        </p:tgtEl>
                                      </p:cBhvr>
                                    </p:animEffect>
                                    <p:anim calcmode="lin" valueType="num">
                                      <p:cBhvr>
                                        <p:cTn id="34" dur="1000" fill="hold"/>
                                        <p:tgtEl>
                                          <p:spTgt spid="240">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240">
                                            <p:txEl>
                                              <p:pRg st="0" end="0"/>
                                            </p:txEl>
                                          </p:spTgt>
                                        </p:tgtEl>
                                        <p:attrNameLst>
                                          <p:attrName>ppt_y</p:attrName>
                                        </p:attrNameLst>
                                      </p:cBhvr>
                                      <p:tavLst>
                                        <p:tav tm="0">
                                          <p:val>
                                            <p:strVal val="#ppt_y-.1"/>
                                          </p:val>
                                        </p:tav>
                                        <p:tav tm="100000">
                                          <p:val>
                                            <p:strVal val="#ppt_y"/>
                                          </p:val>
                                        </p:tav>
                                      </p:tavLst>
                                    </p:anim>
                                  </p:childTnLst>
                                </p:cTn>
                              </p:par>
                            </p:childTnLst>
                          </p:cTn>
                        </p:par>
                        <p:par>
                          <p:cTn id="36" fill="hold">
                            <p:stCondLst>
                              <p:cond delay="3000"/>
                            </p:stCondLst>
                            <p:childTnLst>
                              <p:par>
                                <p:cTn id="37" presetID="47" presetClass="entr" presetSubtype="0" fill="hold" grpId="0" nodeType="afterEffect">
                                  <p:stCondLst>
                                    <p:cond delay="0"/>
                                  </p:stCondLst>
                                  <p:childTnLst>
                                    <p:set>
                                      <p:cBhvr>
                                        <p:cTn id="38" dur="1" fill="hold">
                                          <p:stCondLst>
                                            <p:cond delay="0"/>
                                          </p:stCondLst>
                                        </p:cTn>
                                        <p:tgtEl>
                                          <p:spTgt spid="236">
                                            <p:txEl>
                                              <p:pRg st="0" end="0"/>
                                            </p:txEl>
                                          </p:spTgt>
                                        </p:tgtEl>
                                        <p:attrNameLst>
                                          <p:attrName>style.visibility</p:attrName>
                                        </p:attrNameLst>
                                      </p:cBhvr>
                                      <p:to>
                                        <p:strVal val="visible"/>
                                      </p:to>
                                    </p:set>
                                    <p:animEffect transition="in" filter="fade">
                                      <p:cBhvr>
                                        <p:cTn id="39" dur="1000"/>
                                        <p:tgtEl>
                                          <p:spTgt spid="236">
                                            <p:txEl>
                                              <p:pRg st="0" end="0"/>
                                            </p:txEl>
                                          </p:spTgt>
                                        </p:tgtEl>
                                      </p:cBhvr>
                                    </p:animEffect>
                                    <p:anim calcmode="lin" valueType="num">
                                      <p:cBhvr>
                                        <p:cTn id="40" dur="1000" fill="hold"/>
                                        <p:tgtEl>
                                          <p:spTgt spid="236">
                                            <p:txEl>
                                              <p:pRg st="0" end="0"/>
                                            </p:txEl>
                                          </p:spTgt>
                                        </p:tgtEl>
                                        <p:attrNameLst>
                                          <p:attrName>ppt_x</p:attrName>
                                        </p:attrNameLst>
                                      </p:cBhvr>
                                      <p:tavLst>
                                        <p:tav tm="0">
                                          <p:val>
                                            <p:strVal val="#ppt_x"/>
                                          </p:val>
                                        </p:tav>
                                        <p:tav tm="100000">
                                          <p:val>
                                            <p:strVal val="#ppt_x"/>
                                          </p:val>
                                        </p:tav>
                                      </p:tavLst>
                                    </p:anim>
                                    <p:anim calcmode="lin" valueType="num">
                                      <p:cBhvr>
                                        <p:cTn id="41" dur="1000" fill="hold"/>
                                        <p:tgtEl>
                                          <p:spTgt spid="236">
                                            <p:txEl>
                                              <p:pRg st="0" end="0"/>
                                            </p:txEl>
                                          </p:spTgt>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0"/>
                                  </p:stCondLst>
                                  <p:childTnLst>
                                    <p:set>
                                      <p:cBhvr>
                                        <p:cTn id="43" dur="1" fill="hold">
                                          <p:stCondLst>
                                            <p:cond delay="0"/>
                                          </p:stCondLst>
                                        </p:cTn>
                                        <p:tgtEl>
                                          <p:spTgt spid="236">
                                            <p:txEl>
                                              <p:pRg st="1" end="1"/>
                                            </p:txEl>
                                          </p:spTgt>
                                        </p:tgtEl>
                                        <p:attrNameLst>
                                          <p:attrName>style.visibility</p:attrName>
                                        </p:attrNameLst>
                                      </p:cBhvr>
                                      <p:to>
                                        <p:strVal val="visible"/>
                                      </p:to>
                                    </p:set>
                                    <p:animEffect transition="in" filter="fade">
                                      <p:cBhvr>
                                        <p:cTn id="44" dur="1000"/>
                                        <p:tgtEl>
                                          <p:spTgt spid="236">
                                            <p:txEl>
                                              <p:pRg st="1" end="1"/>
                                            </p:txEl>
                                          </p:spTgt>
                                        </p:tgtEl>
                                      </p:cBhvr>
                                    </p:animEffect>
                                    <p:anim calcmode="lin" valueType="num">
                                      <p:cBhvr>
                                        <p:cTn id="45" dur="1000" fill="hold"/>
                                        <p:tgtEl>
                                          <p:spTgt spid="236">
                                            <p:txEl>
                                              <p:pRg st="1" end="1"/>
                                            </p:txEl>
                                          </p:spTgt>
                                        </p:tgtEl>
                                        <p:attrNameLst>
                                          <p:attrName>ppt_x</p:attrName>
                                        </p:attrNameLst>
                                      </p:cBhvr>
                                      <p:tavLst>
                                        <p:tav tm="0">
                                          <p:val>
                                            <p:strVal val="#ppt_x"/>
                                          </p:val>
                                        </p:tav>
                                        <p:tav tm="100000">
                                          <p:val>
                                            <p:strVal val="#ppt_x"/>
                                          </p:val>
                                        </p:tav>
                                      </p:tavLst>
                                    </p:anim>
                                    <p:anim calcmode="lin" valueType="num">
                                      <p:cBhvr>
                                        <p:cTn id="46" dur="1000" fill="hold"/>
                                        <p:tgtEl>
                                          <p:spTgt spid="236">
                                            <p:txEl>
                                              <p:pRg st="1" end="1"/>
                                            </p:txEl>
                                          </p:spTgt>
                                        </p:tgtEl>
                                        <p:attrNameLst>
                                          <p:attrName>ppt_y</p:attrName>
                                        </p:attrNameLst>
                                      </p:cBhvr>
                                      <p:tavLst>
                                        <p:tav tm="0">
                                          <p:val>
                                            <p:strVal val="#ppt_y-.1"/>
                                          </p:val>
                                        </p:tav>
                                        <p:tav tm="100000">
                                          <p:val>
                                            <p:strVal val="#ppt_y"/>
                                          </p:val>
                                        </p:tav>
                                      </p:tavLst>
                                    </p:anim>
                                  </p:childTnLst>
                                </p:cTn>
                              </p:par>
                              <p:par>
                                <p:cTn id="47" presetID="47" presetClass="entr" presetSubtype="0" fill="hold" grpId="0" nodeType="withEffect">
                                  <p:stCondLst>
                                    <p:cond delay="0"/>
                                  </p:stCondLst>
                                  <p:childTnLst>
                                    <p:set>
                                      <p:cBhvr>
                                        <p:cTn id="48" dur="1" fill="hold">
                                          <p:stCondLst>
                                            <p:cond delay="0"/>
                                          </p:stCondLst>
                                        </p:cTn>
                                        <p:tgtEl>
                                          <p:spTgt spid="236">
                                            <p:txEl>
                                              <p:pRg st="2" end="2"/>
                                            </p:txEl>
                                          </p:spTgt>
                                        </p:tgtEl>
                                        <p:attrNameLst>
                                          <p:attrName>style.visibility</p:attrName>
                                        </p:attrNameLst>
                                      </p:cBhvr>
                                      <p:to>
                                        <p:strVal val="visible"/>
                                      </p:to>
                                    </p:set>
                                    <p:animEffect transition="in" filter="fade">
                                      <p:cBhvr>
                                        <p:cTn id="49" dur="1000"/>
                                        <p:tgtEl>
                                          <p:spTgt spid="236">
                                            <p:txEl>
                                              <p:pRg st="2" end="2"/>
                                            </p:txEl>
                                          </p:spTgt>
                                        </p:tgtEl>
                                      </p:cBhvr>
                                    </p:animEffect>
                                    <p:anim calcmode="lin" valueType="num">
                                      <p:cBhvr>
                                        <p:cTn id="50" dur="1000" fill="hold"/>
                                        <p:tgtEl>
                                          <p:spTgt spid="236">
                                            <p:txEl>
                                              <p:pRg st="2" end="2"/>
                                            </p:txEl>
                                          </p:spTgt>
                                        </p:tgtEl>
                                        <p:attrNameLst>
                                          <p:attrName>ppt_x</p:attrName>
                                        </p:attrNameLst>
                                      </p:cBhvr>
                                      <p:tavLst>
                                        <p:tav tm="0">
                                          <p:val>
                                            <p:strVal val="#ppt_x"/>
                                          </p:val>
                                        </p:tav>
                                        <p:tav tm="100000">
                                          <p:val>
                                            <p:strVal val="#ppt_x"/>
                                          </p:val>
                                        </p:tav>
                                      </p:tavLst>
                                    </p:anim>
                                    <p:anim calcmode="lin" valueType="num">
                                      <p:cBhvr>
                                        <p:cTn id="51" dur="1000" fill="hold"/>
                                        <p:tgtEl>
                                          <p:spTgt spid="236">
                                            <p:txEl>
                                              <p:pRg st="2" end="2"/>
                                            </p:txEl>
                                          </p:spTgt>
                                        </p:tgtEl>
                                        <p:attrNameLst>
                                          <p:attrName>ppt_y</p:attrName>
                                        </p:attrNameLst>
                                      </p:cBhvr>
                                      <p:tavLst>
                                        <p:tav tm="0">
                                          <p:val>
                                            <p:strVal val="#ppt_y-.1"/>
                                          </p:val>
                                        </p:tav>
                                        <p:tav tm="100000">
                                          <p:val>
                                            <p:strVal val="#ppt_y"/>
                                          </p:val>
                                        </p:tav>
                                      </p:tavLst>
                                    </p:anim>
                                  </p:childTnLst>
                                </p:cTn>
                              </p:par>
                              <p:par>
                                <p:cTn id="52" presetID="47" presetClass="entr" presetSubtype="0" fill="hold" grpId="0" nodeType="withEffect">
                                  <p:stCondLst>
                                    <p:cond delay="0"/>
                                  </p:stCondLst>
                                  <p:childTnLst>
                                    <p:set>
                                      <p:cBhvr>
                                        <p:cTn id="53" dur="1" fill="hold">
                                          <p:stCondLst>
                                            <p:cond delay="0"/>
                                          </p:stCondLst>
                                        </p:cTn>
                                        <p:tgtEl>
                                          <p:spTgt spid="236">
                                            <p:txEl>
                                              <p:pRg st="3" end="3"/>
                                            </p:txEl>
                                          </p:spTgt>
                                        </p:tgtEl>
                                        <p:attrNameLst>
                                          <p:attrName>style.visibility</p:attrName>
                                        </p:attrNameLst>
                                      </p:cBhvr>
                                      <p:to>
                                        <p:strVal val="visible"/>
                                      </p:to>
                                    </p:set>
                                    <p:animEffect transition="in" filter="fade">
                                      <p:cBhvr>
                                        <p:cTn id="54" dur="1000"/>
                                        <p:tgtEl>
                                          <p:spTgt spid="236">
                                            <p:txEl>
                                              <p:pRg st="3" end="3"/>
                                            </p:txEl>
                                          </p:spTgt>
                                        </p:tgtEl>
                                      </p:cBhvr>
                                    </p:animEffect>
                                    <p:anim calcmode="lin" valueType="num">
                                      <p:cBhvr>
                                        <p:cTn id="55" dur="1000" fill="hold"/>
                                        <p:tgtEl>
                                          <p:spTgt spid="236">
                                            <p:txEl>
                                              <p:pRg st="3" end="3"/>
                                            </p:txEl>
                                          </p:spTgt>
                                        </p:tgtEl>
                                        <p:attrNameLst>
                                          <p:attrName>ppt_x</p:attrName>
                                        </p:attrNameLst>
                                      </p:cBhvr>
                                      <p:tavLst>
                                        <p:tav tm="0">
                                          <p:val>
                                            <p:strVal val="#ppt_x"/>
                                          </p:val>
                                        </p:tav>
                                        <p:tav tm="100000">
                                          <p:val>
                                            <p:strVal val="#ppt_x"/>
                                          </p:val>
                                        </p:tav>
                                      </p:tavLst>
                                    </p:anim>
                                    <p:anim calcmode="lin" valueType="num">
                                      <p:cBhvr>
                                        <p:cTn id="56" dur="1000" fill="hold"/>
                                        <p:tgtEl>
                                          <p:spTgt spid="236">
                                            <p:txEl>
                                              <p:pRg st="3" end="3"/>
                                            </p:txEl>
                                          </p:spTgt>
                                        </p:tgtEl>
                                        <p:attrNameLst>
                                          <p:attrName>ppt_y</p:attrName>
                                        </p:attrNameLst>
                                      </p:cBhvr>
                                      <p:tavLst>
                                        <p:tav tm="0">
                                          <p:val>
                                            <p:strVal val="#ppt_y-.1"/>
                                          </p:val>
                                        </p:tav>
                                        <p:tav tm="100000">
                                          <p:val>
                                            <p:strVal val="#ppt_y"/>
                                          </p:val>
                                        </p:tav>
                                      </p:tavLst>
                                    </p:anim>
                                  </p:childTnLst>
                                </p:cTn>
                              </p:par>
                            </p:childTnLst>
                          </p:cTn>
                        </p:par>
                        <p:par>
                          <p:cTn id="57" fill="hold">
                            <p:stCondLst>
                              <p:cond delay="4000"/>
                            </p:stCondLst>
                            <p:childTnLst>
                              <p:par>
                                <p:cTn id="58" presetID="47" presetClass="entr" presetSubtype="0" fill="hold" grpId="0" nodeType="after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1000"/>
                                        <p:tgtEl>
                                          <p:spTgt spid="3"/>
                                        </p:tgtEl>
                                      </p:cBhvr>
                                    </p:animEffect>
                                    <p:anim calcmode="lin" valueType="num">
                                      <p:cBhvr>
                                        <p:cTn id="61" dur="1000" fill="hold"/>
                                        <p:tgtEl>
                                          <p:spTgt spid="3"/>
                                        </p:tgtEl>
                                        <p:attrNameLst>
                                          <p:attrName>ppt_x</p:attrName>
                                        </p:attrNameLst>
                                      </p:cBhvr>
                                      <p:tavLst>
                                        <p:tav tm="0">
                                          <p:val>
                                            <p:strVal val="#ppt_x"/>
                                          </p:val>
                                        </p:tav>
                                        <p:tav tm="100000">
                                          <p:val>
                                            <p:strVal val="#ppt_x"/>
                                          </p:val>
                                        </p:tav>
                                      </p:tavLst>
                                    </p:anim>
                                    <p:anim calcmode="lin" valueType="num">
                                      <p:cBhvr>
                                        <p:cTn id="6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P spid="235" grpId="0"/>
      <p:bldP spid="236" grpId="0" uiExpand="1" build="p"/>
      <p:bldP spid="237" grpId="0"/>
      <p:bldP spid="239" grpId="0"/>
      <p:bldP spid="240" grpId="0" build="p"/>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88"/>
        <p:cNvGrpSpPr/>
        <p:nvPr/>
      </p:nvGrpSpPr>
      <p:grpSpPr>
        <a:xfrm>
          <a:off x="0" y="0"/>
          <a:ext cx="0" cy="0"/>
          <a:chOff x="0" y="0"/>
          <a:chExt cx="0" cy="0"/>
        </a:xfrm>
      </p:grpSpPr>
      <p:sp>
        <p:nvSpPr>
          <p:cNvPr id="2090" name="Google Shape;2090;p62"/>
          <p:cNvSpPr txBox="1">
            <a:spLocks noGrp="1"/>
          </p:cNvSpPr>
          <p:nvPr>
            <p:ph type="body" idx="2"/>
          </p:nvPr>
        </p:nvSpPr>
        <p:spPr>
          <a:xfrm>
            <a:off x="4622800" y="1761143"/>
            <a:ext cx="3468900" cy="3324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Char char="●"/>
            </a:pPr>
            <a:r>
              <a:rPr lang="en-US" dirty="0"/>
              <a:t>Processor: Intel i3 9</a:t>
            </a:r>
            <a:r>
              <a:rPr lang="en-US" baseline="30000" dirty="0"/>
              <a:t>th</a:t>
            </a:r>
            <a:r>
              <a:rPr lang="en-US" dirty="0"/>
              <a:t> gen(Min)</a:t>
            </a:r>
            <a:endParaRPr dirty="0">
              <a:solidFill>
                <a:schemeClr val="lt1"/>
              </a:solidFill>
            </a:endParaRPr>
          </a:p>
          <a:p>
            <a:pPr marL="457200" lvl="0" indent="-317500" algn="l" rtl="0">
              <a:spcBef>
                <a:spcPts val="1000"/>
              </a:spcBef>
              <a:spcAft>
                <a:spcPts val="0"/>
              </a:spcAft>
              <a:buClr>
                <a:schemeClr val="lt1"/>
              </a:buClr>
              <a:buSzPts val="1400"/>
              <a:buChar char="●"/>
            </a:pPr>
            <a:r>
              <a:rPr lang="en-US" dirty="0">
                <a:solidFill>
                  <a:schemeClr val="lt1"/>
                </a:solidFill>
              </a:rPr>
              <a:t>Ram: 4GB DDR4</a:t>
            </a:r>
            <a:endParaRPr dirty="0">
              <a:solidFill>
                <a:schemeClr val="lt1"/>
              </a:solidFill>
            </a:endParaRPr>
          </a:p>
          <a:p>
            <a:pPr marL="457200" lvl="0" indent="-317500" algn="l" rtl="0">
              <a:spcBef>
                <a:spcPts val="1000"/>
              </a:spcBef>
              <a:spcAft>
                <a:spcPts val="0"/>
              </a:spcAft>
              <a:buClr>
                <a:schemeClr val="lt1"/>
              </a:buClr>
              <a:buSzPts val="1400"/>
              <a:buChar char="●"/>
            </a:pPr>
            <a:r>
              <a:rPr lang="en-US" dirty="0">
                <a:solidFill>
                  <a:schemeClr val="lt1"/>
                </a:solidFill>
              </a:rPr>
              <a:t>Internet Connectivity</a:t>
            </a:r>
            <a:endParaRPr dirty="0">
              <a:solidFill>
                <a:schemeClr val="lt1"/>
              </a:solidFill>
            </a:endParaRPr>
          </a:p>
          <a:p>
            <a:pPr marL="457200" lvl="0" indent="-317500" algn="l" rtl="0">
              <a:spcBef>
                <a:spcPts val="1000"/>
              </a:spcBef>
              <a:spcAft>
                <a:spcPts val="0"/>
              </a:spcAft>
              <a:buClr>
                <a:schemeClr val="lt1"/>
              </a:buClr>
              <a:buSzPts val="1400"/>
              <a:buChar char="●"/>
            </a:pPr>
            <a:r>
              <a:rPr lang="en-US" dirty="0">
                <a:solidFill>
                  <a:schemeClr val="lt1"/>
                </a:solidFill>
              </a:rPr>
              <a:t>OS: Windows 7+</a:t>
            </a:r>
          </a:p>
          <a:p>
            <a:pPr marL="457200" lvl="0" indent="-317500" algn="l" rtl="0">
              <a:spcBef>
                <a:spcPts val="1000"/>
              </a:spcBef>
              <a:spcAft>
                <a:spcPts val="0"/>
              </a:spcAft>
              <a:buClr>
                <a:schemeClr val="lt1"/>
              </a:buClr>
              <a:buSzPts val="1400"/>
              <a:buChar char="●"/>
            </a:pPr>
            <a:r>
              <a:rPr lang="en-US" dirty="0"/>
              <a:t>Language : Python</a:t>
            </a:r>
          </a:p>
          <a:p>
            <a:pPr marL="457200" lvl="0" indent="-317500" algn="l" rtl="0">
              <a:spcBef>
                <a:spcPts val="1000"/>
              </a:spcBef>
              <a:spcAft>
                <a:spcPts val="0"/>
              </a:spcAft>
              <a:buClr>
                <a:schemeClr val="lt1"/>
              </a:buClr>
              <a:buSzPts val="1400"/>
              <a:buChar char="●"/>
            </a:pPr>
            <a:r>
              <a:rPr lang="en-US" dirty="0">
                <a:solidFill>
                  <a:schemeClr val="lt1"/>
                </a:solidFill>
              </a:rPr>
              <a:t>Libraries used : </a:t>
            </a:r>
            <a:r>
              <a:rPr lang="en-US" dirty="0" err="1">
                <a:solidFill>
                  <a:schemeClr val="lt1"/>
                </a:solidFill>
              </a:rPr>
              <a:t>nltk</a:t>
            </a:r>
            <a:r>
              <a:rPr lang="en-US" dirty="0">
                <a:solidFill>
                  <a:schemeClr val="lt1"/>
                </a:solidFill>
              </a:rPr>
              <a:t>, wordnet, </a:t>
            </a:r>
            <a:r>
              <a:rPr lang="en-US" dirty="0" err="1">
                <a:solidFill>
                  <a:schemeClr val="lt1"/>
                </a:solidFill>
              </a:rPr>
              <a:t>pyTorch</a:t>
            </a:r>
            <a:r>
              <a:rPr lang="en-US" dirty="0"/>
              <a:t>, </a:t>
            </a:r>
            <a:r>
              <a:rPr lang="en-US" dirty="0" err="1"/>
              <a:t>openai</a:t>
            </a:r>
            <a:r>
              <a:rPr lang="en-US" dirty="0"/>
              <a:t>, pyttsx3, </a:t>
            </a:r>
            <a:r>
              <a:rPr lang="en-US" dirty="0" err="1"/>
              <a:t>speech_recognition</a:t>
            </a:r>
            <a:r>
              <a:rPr lang="en-US" dirty="0"/>
              <a:t>, flask</a:t>
            </a:r>
            <a:endParaRPr dirty="0">
              <a:solidFill>
                <a:schemeClr val="lt1"/>
              </a:solidFill>
            </a:endParaRPr>
          </a:p>
        </p:txBody>
      </p:sp>
      <p:sp>
        <p:nvSpPr>
          <p:cNvPr id="2091" name="Google Shape;2091;p62"/>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System requirements</a:t>
            </a:r>
            <a:endParaRPr dirty="0"/>
          </a:p>
        </p:txBody>
      </p:sp>
      <p:cxnSp>
        <p:nvCxnSpPr>
          <p:cNvPr id="2092" name="Google Shape;2092;p62"/>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4" name="Google Shape;2182;p69">
            <a:extLst>
              <a:ext uri="{FF2B5EF4-FFF2-40B4-BE49-F238E27FC236}">
                <a16:creationId xmlns:a16="http://schemas.microsoft.com/office/drawing/2014/main" id="{695E5CB5-D52D-8318-9D7D-E4AF522A8D82}"/>
              </a:ext>
            </a:extLst>
          </p:cNvPr>
          <p:cNvPicPr preferRelativeResize="0"/>
          <p:nvPr/>
        </p:nvPicPr>
        <p:blipFill>
          <a:blip r:embed="rId3">
            <a:alphaModFix/>
          </a:blip>
          <a:stretch>
            <a:fillRect/>
          </a:stretch>
        </p:blipFill>
        <p:spPr>
          <a:xfrm>
            <a:off x="276931" y="1824350"/>
            <a:ext cx="2539443" cy="747400"/>
          </a:xfrm>
          <a:prstGeom prst="rect">
            <a:avLst/>
          </a:prstGeom>
          <a:noFill/>
          <a:ln>
            <a:noFill/>
          </a:ln>
        </p:spPr>
      </p:pic>
      <p:pic>
        <p:nvPicPr>
          <p:cNvPr id="15" name="Google Shape;2183;p69">
            <a:extLst>
              <a:ext uri="{FF2B5EF4-FFF2-40B4-BE49-F238E27FC236}">
                <a16:creationId xmlns:a16="http://schemas.microsoft.com/office/drawing/2014/main" id="{24B58BED-1911-37EA-346F-EAA03F65B24B}"/>
              </a:ext>
            </a:extLst>
          </p:cNvPr>
          <p:cNvPicPr preferRelativeResize="0"/>
          <p:nvPr/>
        </p:nvPicPr>
        <p:blipFill>
          <a:blip r:embed="rId4">
            <a:alphaModFix/>
          </a:blip>
          <a:stretch>
            <a:fillRect/>
          </a:stretch>
        </p:blipFill>
        <p:spPr>
          <a:xfrm rot="10800000">
            <a:off x="2357133" y="1824350"/>
            <a:ext cx="1976586" cy="747400"/>
          </a:xfrm>
          <a:prstGeom prst="rect">
            <a:avLst/>
          </a:prstGeom>
          <a:noFill/>
          <a:ln>
            <a:noFill/>
          </a:ln>
        </p:spPr>
      </p:pic>
      <p:pic>
        <p:nvPicPr>
          <p:cNvPr id="16" name="Google Shape;2184;p69">
            <a:extLst>
              <a:ext uri="{FF2B5EF4-FFF2-40B4-BE49-F238E27FC236}">
                <a16:creationId xmlns:a16="http://schemas.microsoft.com/office/drawing/2014/main" id="{68057B17-FE1A-C234-0F5F-B2E9DF1301F6}"/>
              </a:ext>
            </a:extLst>
          </p:cNvPr>
          <p:cNvPicPr preferRelativeResize="0"/>
          <p:nvPr/>
        </p:nvPicPr>
        <p:blipFill>
          <a:blip r:embed="rId5">
            <a:alphaModFix/>
          </a:blip>
          <a:stretch>
            <a:fillRect/>
          </a:stretch>
        </p:blipFill>
        <p:spPr>
          <a:xfrm>
            <a:off x="995912" y="2810404"/>
            <a:ext cx="3040307" cy="7474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091"/>
                                        </p:tgtEl>
                                        <p:attrNameLst>
                                          <p:attrName>style.visibility</p:attrName>
                                        </p:attrNameLst>
                                      </p:cBhvr>
                                      <p:to>
                                        <p:strVal val="visible"/>
                                      </p:to>
                                    </p:set>
                                    <p:animEffect transition="in" filter="fade">
                                      <p:cBhvr>
                                        <p:cTn id="7" dur="1000"/>
                                        <p:tgtEl>
                                          <p:spTgt spid="2091"/>
                                        </p:tgtEl>
                                      </p:cBhvr>
                                    </p:animEffect>
                                    <p:anim calcmode="lin" valueType="num">
                                      <p:cBhvr>
                                        <p:cTn id="8" dur="1000" fill="hold"/>
                                        <p:tgtEl>
                                          <p:spTgt spid="2091"/>
                                        </p:tgtEl>
                                        <p:attrNameLst>
                                          <p:attrName>ppt_x</p:attrName>
                                        </p:attrNameLst>
                                      </p:cBhvr>
                                      <p:tavLst>
                                        <p:tav tm="0">
                                          <p:val>
                                            <p:strVal val="#ppt_x"/>
                                          </p:val>
                                        </p:tav>
                                        <p:tav tm="100000">
                                          <p:val>
                                            <p:strVal val="#ppt_x"/>
                                          </p:val>
                                        </p:tav>
                                      </p:tavLst>
                                    </p:anim>
                                    <p:anim calcmode="lin" valueType="num">
                                      <p:cBhvr>
                                        <p:cTn id="9" dur="1000" fill="hold"/>
                                        <p:tgtEl>
                                          <p:spTgt spid="209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1" dirty="0"/>
              <a:t>Related Work</a:t>
            </a:r>
            <a:endParaRPr dirty="0"/>
          </a:p>
        </p:txBody>
      </p:sp>
      <p:sp>
        <p:nvSpPr>
          <p:cNvPr id="171" name="Google Shape;171;p39"/>
          <p:cNvSpPr txBox="1">
            <a:spLocks noGrp="1"/>
          </p:cNvSpPr>
          <p:nvPr>
            <p:ph type="body" idx="1"/>
          </p:nvPr>
        </p:nvSpPr>
        <p:spPr>
          <a:xfrm>
            <a:off x="938500" y="915725"/>
            <a:ext cx="7172100" cy="337598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The existing tools provide text annotation tools, such as bookmarking, note taking, or outlining facilities. However, these facilities are often crude. For example, the user often cannot directly go to the position of a bookmark in the original document (through a hyperlink, for example), or integrate bookmarks into existing outlines; thus limiting his access.</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NLP techniques used to improve the reading and writing tasks of the visually handicapped include word prediction and homonym checking. Word prediction allows the application to predict the most likely word to be typed given the previous context. The user types a letter and the program offers a list of the most likely words beginning with that letter. If the required word is on the list, it can be quickly selected. If the word is not on the list, typing the next letter will bring up a different choice and so on. Homonym support provides auditory and visual reinforcement of commonly confused like-sounding words. To avoid the confusion between homophones, the program colour codes confusable words and lists possible alternatives with audible definitions and sample sentences.</a:t>
            </a:r>
          </a:p>
          <a:p>
            <a:pPr marL="0" lvl="0" indent="0" algn="l" rtl="0">
              <a:spcBef>
                <a:spcPts val="0"/>
              </a:spcBef>
              <a:spcAft>
                <a:spcPts val="0"/>
              </a:spcAft>
              <a:buNone/>
            </a:pPr>
            <a:endParaRPr lang="en-IN" dirty="0"/>
          </a:p>
          <a:p>
            <a:pPr marL="0" lvl="0" indent="0" algn="l" rtl="0">
              <a:spcBef>
                <a:spcPts val="0"/>
              </a:spcBef>
              <a:spcAft>
                <a:spcPts val="0"/>
              </a:spcAft>
              <a:buNone/>
            </a:pPr>
            <a:endParaRPr lang="en-IN" dirty="0"/>
          </a:p>
          <a:p>
            <a:pPr marL="0" lvl="0" indent="0" algn="l" rtl="0">
              <a:spcBef>
                <a:spcPts val="0"/>
              </a:spcBef>
              <a:spcAft>
                <a:spcPts val="0"/>
              </a:spcAft>
              <a:buNone/>
            </a:pPr>
            <a:endParaRPr lang="en-IN" dirty="0"/>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782201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fade">
                                      <p:cBhvr>
                                        <p:cTn id="7" dur="1000"/>
                                        <p:tgtEl>
                                          <p:spTgt spid="170"/>
                                        </p:tgtEl>
                                      </p:cBhvr>
                                    </p:animEffect>
                                    <p:anim calcmode="lin" valueType="num">
                                      <p:cBhvr>
                                        <p:cTn id="8" dur="1000" fill="hold"/>
                                        <p:tgtEl>
                                          <p:spTgt spid="170"/>
                                        </p:tgtEl>
                                        <p:attrNameLst>
                                          <p:attrName>ppt_x</p:attrName>
                                        </p:attrNameLst>
                                      </p:cBhvr>
                                      <p:tavLst>
                                        <p:tav tm="0">
                                          <p:val>
                                            <p:strVal val="#ppt_x"/>
                                          </p:val>
                                        </p:tav>
                                        <p:tav tm="100000">
                                          <p:val>
                                            <p:strVal val="#ppt_x"/>
                                          </p:val>
                                        </p:tav>
                                      </p:tavLst>
                                    </p:anim>
                                    <p:anim calcmode="lin" valueType="num">
                                      <p:cBhvr>
                                        <p:cTn id="9" dur="1000" fill="hold"/>
                                        <p:tgtEl>
                                          <p:spTgt spid="1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54"/>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TIMELINE</a:t>
            </a:r>
            <a:endParaRPr dirty="0"/>
          </a:p>
        </p:txBody>
      </p:sp>
      <p:cxnSp>
        <p:nvCxnSpPr>
          <p:cNvPr id="1956" name="Google Shape;1956;p54"/>
          <p:cNvCxnSpPr>
            <a:cxnSpLocks/>
            <a:endCxn id="1965" idx="2"/>
          </p:cNvCxnSpPr>
          <p:nvPr/>
        </p:nvCxnSpPr>
        <p:spPr>
          <a:xfrm>
            <a:off x="1245300" y="2859300"/>
            <a:ext cx="428950" cy="0"/>
          </a:xfrm>
          <a:prstGeom prst="straightConnector1">
            <a:avLst/>
          </a:prstGeom>
          <a:noFill/>
          <a:ln w="19050" cap="flat" cmpd="sng">
            <a:solidFill>
              <a:schemeClr val="accent1"/>
            </a:solidFill>
            <a:prstDash val="solid"/>
            <a:round/>
            <a:headEnd type="none" w="med" len="med"/>
            <a:tailEnd type="none" w="med" len="med"/>
          </a:ln>
        </p:spPr>
      </p:cxnSp>
      <p:sp>
        <p:nvSpPr>
          <p:cNvPr id="1957" name="Google Shape;1957;p54"/>
          <p:cNvSpPr txBox="1">
            <a:spLocks noGrp="1"/>
          </p:cNvSpPr>
          <p:nvPr>
            <p:ph type="title" idx="4294967295"/>
          </p:nvPr>
        </p:nvSpPr>
        <p:spPr>
          <a:xfrm>
            <a:off x="1019361" y="2097688"/>
            <a:ext cx="1527300" cy="3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t>Review 0</a:t>
            </a:r>
            <a:endParaRPr sz="1400" dirty="0">
              <a:solidFill>
                <a:schemeClr val="lt1"/>
              </a:solidFill>
            </a:endParaRPr>
          </a:p>
        </p:txBody>
      </p:sp>
      <p:sp>
        <p:nvSpPr>
          <p:cNvPr id="1958" name="Google Shape;1958;p54"/>
          <p:cNvSpPr txBox="1">
            <a:spLocks noGrp="1"/>
          </p:cNvSpPr>
          <p:nvPr>
            <p:ph type="subTitle" idx="4294967295"/>
          </p:nvPr>
        </p:nvSpPr>
        <p:spPr>
          <a:xfrm>
            <a:off x="1019364" y="3183038"/>
            <a:ext cx="1527300" cy="725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dirty="0">
                <a:solidFill>
                  <a:schemeClr val="lt1"/>
                </a:solidFill>
              </a:rPr>
              <a:t>The big Idea</a:t>
            </a:r>
            <a:endParaRPr sz="1400" dirty="0">
              <a:solidFill>
                <a:schemeClr val="lt1"/>
              </a:solidFill>
            </a:endParaRPr>
          </a:p>
        </p:txBody>
      </p:sp>
      <p:sp>
        <p:nvSpPr>
          <p:cNvPr id="1959" name="Google Shape;1959;p54"/>
          <p:cNvSpPr txBox="1">
            <a:spLocks noGrp="1"/>
          </p:cNvSpPr>
          <p:nvPr>
            <p:ph type="title" idx="4294967295"/>
          </p:nvPr>
        </p:nvSpPr>
        <p:spPr>
          <a:xfrm>
            <a:off x="4738561" y="2097688"/>
            <a:ext cx="1527300" cy="3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solidFill>
                  <a:schemeClr val="lt1"/>
                </a:solidFill>
              </a:rPr>
              <a:t>Review 2</a:t>
            </a:r>
            <a:endParaRPr sz="1400" dirty="0">
              <a:solidFill>
                <a:schemeClr val="lt1"/>
              </a:solidFill>
            </a:endParaRPr>
          </a:p>
        </p:txBody>
      </p:sp>
      <p:sp>
        <p:nvSpPr>
          <p:cNvPr id="1960" name="Google Shape;1960;p54"/>
          <p:cNvSpPr txBox="1">
            <a:spLocks noGrp="1"/>
          </p:cNvSpPr>
          <p:nvPr>
            <p:ph type="subTitle" idx="4294967295"/>
          </p:nvPr>
        </p:nvSpPr>
        <p:spPr>
          <a:xfrm>
            <a:off x="4738563" y="3183038"/>
            <a:ext cx="1703058" cy="72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400" dirty="0">
                <a:solidFill>
                  <a:schemeClr val="lt1"/>
                </a:solidFill>
              </a:rPr>
              <a:t>Implementation and Integration</a:t>
            </a:r>
            <a:endParaRPr sz="1400" dirty="0">
              <a:solidFill>
                <a:schemeClr val="lt1"/>
              </a:solidFill>
            </a:endParaRPr>
          </a:p>
          <a:p>
            <a:pPr marL="0" lvl="0" indent="0" algn="ctr" rtl="0">
              <a:spcBef>
                <a:spcPts val="1600"/>
              </a:spcBef>
              <a:spcAft>
                <a:spcPts val="1600"/>
              </a:spcAft>
              <a:buNone/>
            </a:pPr>
            <a:endParaRPr sz="1400" dirty="0">
              <a:solidFill>
                <a:schemeClr val="lt1"/>
              </a:solidFill>
            </a:endParaRPr>
          </a:p>
        </p:txBody>
      </p:sp>
      <p:sp>
        <p:nvSpPr>
          <p:cNvPr id="1961" name="Google Shape;1961;p54"/>
          <p:cNvSpPr txBox="1">
            <a:spLocks noGrp="1"/>
          </p:cNvSpPr>
          <p:nvPr>
            <p:ph type="subTitle" idx="4294967295"/>
          </p:nvPr>
        </p:nvSpPr>
        <p:spPr>
          <a:xfrm>
            <a:off x="2879789" y="1892972"/>
            <a:ext cx="1527300" cy="725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dirty="0">
                <a:solidFill>
                  <a:schemeClr val="lt1"/>
                </a:solidFill>
              </a:rPr>
              <a:t>Basic outline &amp; framework</a:t>
            </a:r>
            <a:endParaRPr sz="1400" dirty="0">
              <a:solidFill>
                <a:schemeClr val="lt1"/>
              </a:solidFill>
            </a:endParaRPr>
          </a:p>
        </p:txBody>
      </p:sp>
      <p:sp>
        <p:nvSpPr>
          <p:cNvPr id="1962" name="Google Shape;1962;p54"/>
          <p:cNvSpPr txBox="1">
            <a:spLocks noGrp="1"/>
          </p:cNvSpPr>
          <p:nvPr>
            <p:ph type="title" idx="4294967295"/>
          </p:nvPr>
        </p:nvSpPr>
        <p:spPr>
          <a:xfrm>
            <a:off x="2879786" y="3230845"/>
            <a:ext cx="1527300" cy="3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solidFill>
                  <a:schemeClr val="lt1"/>
                </a:solidFill>
              </a:rPr>
              <a:t>Review 1</a:t>
            </a:r>
            <a:endParaRPr sz="1400" dirty="0">
              <a:solidFill>
                <a:schemeClr val="lt1"/>
              </a:solidFill>
            </a:endParaRPr>
          </a:p>
        </p:txBody>
      </p:sp>
      <p:sp>
        <p:nvSpPr>
          <p:cNvPr id="1963" name="Google Shape;1963;p54"/>
          <p:cNvSpPr txBox="1">
            <a:spLocks noGrp="1"/>
          </p:cNvSpPr>
          <p:nvPr>
            <p:ph type="subTitle" idx="4294967295"/>
          </p:nvPr>
        </p:nvSpPr>
        <p:spPr>
          <a:xfrm>
            <a:off x="6597338" y="1881059"/>
            <a:ext cx="1632261" cy="725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dirty="0">
                <a:solidFill>
                  <a:schemeClr val="lt1"/>
                </a:solidFill>
              </a:rPr>
              <a:t>Fully-functional Protoype</a:t>
            </a:r>
            <a:endParaRPr sz="1400" dirty="0">
              <a:solidFill>
                <a:schemeClr val="lt1"/>
              </a:solidFill>
            </a:endParaRPr>
          </a:p>
        </p:txBody>
      </p:sp>
      <p:sp>
        <p:nvSpPr>
          <p:cNvPr id="1964" name="Google Shape;1964;p54"/>
          <p:cNvSpPr txBox="1">
            <a:spLocks noGrp="1"/>
          </p:cNvSpPr>
          <p:nvPr>
            <p:ph type="title" idx="4294967295"/>
          </p:nvPr>
        </p:nvSpPr>
        <p:spPr>
          <a:xfrm>
            <a:off x="6597336" y="3218932"/>
            <a:ext cx="1527300" cy="3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solidFill>
                  <a:schemeClr val="lt1"/>
                </a:solidFill>
              </a:rPr>
              <a:t>Review 3</a:t>
            </a:r>
            <a:endParaRPr sz="1400" dirty="0">
              <a:solidFill>
                <a:schemeClr val="lt1"/>
              </a:solidFill>
            </a:endParaRPr>
          </a:p>
        </p:txBody>
      </p:sp>
      <p:sp>
        <p:nvSpPr>
          <p:cNvPr id="1965" name="Google Shape;1965;p54"/>
          <p:cNvSpPr/>
          <p:nvPr/>
        </p:nvSpPr>
        <p:spPr>
          <a:xfrm>
            <a:off x="1674250" y="2750550"/>
            <a:ext cx="217500" cy="21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4"/>
          <p:cNvSpPr/>
          <p:nvPr/>
        </p:nvSpPr>
        <p:spPr>
          <a:xfrm>
            <a:off x="3534675" y="2750550"/>
            <a:ext cx="217500" cy="21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4"/>
          <p:cNvSpPr/>
          <p:nvPr/>
        </p:nvSpPr>
        <p:spPr>
          <a:xfrm>
            <a:off x="5395100" y="2750550"/>
            <a:ext cx="217500" cy="21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4"/>
          <p:cNvSpPr/>
          <p:nvPr/>
        </p:nvSpPr>
        <p:spPr>
          <a:xfrm>
            <a:off x="7255525" y="2750550"/>
            <a:ext cx="217500" cy="21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69" name="Google Shape;1969;p5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3" name="Google Shape;1956;p54">
            <a:extLst>
              <a:ext uri="{FF2B5EF4-FFF2-40B4-BE49-F238E27FC236}">
                <a16:creationId xmlns:a16="http://schemas.microsoft.com/office/drawing/2014/main" id="{F401648D-5CB4-FC15-FF8A-A92576E3E273}"/>
              </a:ext>
            </a:extLst>
          </p:cNvPr>
          <p:cNvCxnSpPr>
            <a:cxnSpLocks/>
            <a:stCxn id="1965" idx="6"/>
            <a:endCxn id="1966" idx="2"/>
          </p:cNvCxnSpPr>
          <p:nvPr/>
        </p:nvCxnSpPr>
        <p:spPr>
          <a:xfrm>
            <a:off x="1891750" y="2859300"/>
            <a:ext cx="1642925" cy="0"/>
          </a:xfrm>
          <a:prstGeom prst="straightConnector1">
            <a:avLst/>
          </a:prstGeom>
          <a:noFill/>
          <a:ln w="19050" cap="flat" cmpd="sng">
            <a:solidFill>
              <a:schemeClr val="accent1"/>
            </a:solidFill>
            <a:prstDash val="solid"/>
            <a:round/>
            <a:headEnd type="none" w="med" len="med"/>
            <a:tailEnd type="none" w="med" len="med"/>
          </a:ln>
        </p:spPr>
      </p:cxnSp>
      <p:cxnSp>
        <p:nvCxnSpPr>
          <p:cNvPr id="6" name="Google Shape;1956;p54">
            <a:extLst>
              <a:ext uri="{FF2B5EF4-FFF2-40B4-BE49-F238E27FC236}">
                <a16:creationId xmlns:a16="http://schemas.microsoft.com/office/drawing/2014/main" id="{1144AFCD-9E6E-148D-CD82-08742412BFB6}"/>
              </a:ext>
            </a:extLst>
          </p:cNvPr>
          <p:cNvCxnSpPr>
            <a:cxnSpLocks/>
          </p:cNvCxnSpPr>
          <p:nvPr/>
        </p:nvCxnSpPr>
        <p:spPr>
          <a:xfrm>
            <a:off x="3750537" y="2856337"/>
            <a:ext cx="1642925" cy="0"/>
          </a:xfrm>
          <a:prstGeom prst="straightConnector1">
            <a:avLst/>
          </a:prstGeom>
          <a:noFill/>
          <a:ln w="19050" cap="flat" cmpd="sng">
            <a:solidFill>
              <a:schemeClr val="accent1"/>
            </a:solidFill>
            <a:prstDash val="solid"/>
            <a:round/>
            <a:headEnd type="none" w="med" len="med"/>
            <a:tailEnd type="none" w="med" len="med"/>
          </a:ln>
        </p:spPr>
      </p:cxnSp>
      <p:cxnSp>
        <p:nvCxnSpPr>
          <p:cNvPr id="7" name="Google Shape;1956;p54">
            <a:extLst>
              <a:ext uri="{FF2B5EF4-FFF2-40B4-BE49-F238E27FC236}">
                <a16:creationId xmlns:a16="http://schemas.microsoft.com/office/drawing/2014/main" id="{93B8A935-D37E-7A9E-04DF-7A83261F0E83}"/>
              </a:ext>
            </a:extLst>
          </p:cNvPr>
          <p:cNvCxnSpPr>
            <a:cxnSpLocks/>
            <a:endCxn id="1968" idx="2"/>
          </p:cNvCxnSpPr>
          <p:nvPr/>
        </p:nvCxnSpPr>
        <p:spPr>
          <a:xfrm>
            <a:off x="5591105" y="2856337"/>
            <a:ext cx="1664420" cy="2963"/>
          </a:xfrm>
          <a:prstGeom prst="straightConnector1">
            <a:avLst/>
          </a:prstGeom>
          <a:noFill/>
          <a:ln w="19050"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955"/>
                                        </p:tgtEl>
                                        <p:attrNameLst>
                                          <p:attrName>style.visibility</p:attrName>
                                        </p:attrNameLst>
                                      </p:cBhvr>
                                      <p:to>
                                        <p:strVal val="visible"/>
                                      </p:to>
                                    </p:set>
                                    <p:animEffect transition="in" filter="fade">
                                      <p:cBhvr>
                                        <p:cTn id="7" dur="1000"/>
                                        <p:tgtEl>
                                          <p:spTgt spid="1955"/>
                                        </p:tgtEl>
                                      </p:cBhvr>
                                    </p:animEffect>
                                    <p:anim calcmode="lin" valueType="num">
                                      <p:cBhvr>
                                        <p:cTn id="8" dur="1000" fill="hold"/>
                                        <p:tgtEl>
                                          <p:spTgt spid="1955"/>
                                        </p:tgtEl>
                                        <p:attrNameLst>
                                          <p:attrName>ppt_x</p:attrName>
                                        </p:attrNameLst>
                                      </p:cBhvr>
                                      <p:tavLst>
                                        <p:tav tm="0">
                                          <p:val>
                                            <p:strVal val="#ppt_x"/>
                                          </p:val>
                                        </p:tav>
                                        <p:tav tm="100000">
                                          <p:val>
                                            <p:strVal val="#ppt_x"/>
                                          </p:val>
                                        </p:tav>
                                      </p:tavLst>
                                    </p:anim>
                                    <p:anim calcmode="lin" valueType="num">
                                      <p:cBhvr>
                                        <p:cTn id="9" dur="1000" fill="hold"/>
                                        <p:tgtEl>
                                          <p:spTgt spid="195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1956"/>
                                        </p:tgtEl>
                                        <p:attrNameLst>
                                          <p:attrName>style.visibility</p:attrName>
                                        </p:attrNameLst>
                                      </p:cBhvr>
                                      <p:to>
                                        <p:strVal val="visible"/>
                                      </p:to>
                                    </p:set>
                                    <p:animEffect transition="in" filter="wipe(left)">
                                      <p:cBhvr>
                                        <p:cTn id="13" dur="500"/>
                                        <p:tgtEl>
                                          <p:spTgt spid="1956"/>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1957"/>
                                        </p:tgtEl>
                                        <p:attrNameLst>
                                          <p:attrName>style.visibility</p:attrName>
                                        </p:attrNameLst>
                                      </p:cBhvr>
                                      <p:to>
                                        <p:strVal val="visible"/>
                                      </p:to>
                                    </p:set>
                                    <p:animEffect transition="in" filter="fade">
                                      <p:cBhvr>
                                        <p:cTn id="16" dur="1000"/>
                                        <p:tgtEl>
                                          <p:spTgt spid="1957"/>
                                        </p:tgtEl>
                                      </p:cBhvr>
                                    </p:animEffect>
                                    <p:anim calcmode="lin" valueType="num">
                                      <p:cBhvr>
                                        <p:cTn id="17" dur="1000" fill="hold"/>
                                        <p:tgtEl>
                                          <p:spTgt spid="1957"/>
                                        </p:tgtEl>
                                        <p:attrNameLst>
                                          <p:attrName>ppt_x</p:attrName>
                                        </p:attrNameLst>
                                      </p:cBhvr>
                                      <p:tavLst>
                                        <p:tav tm="0">
                                          <p:val>
                                            <p:strVal val="#ppt_x"/>
                                          </p:val>
                                        </p:tav>
                                        <p:tav tm="100000">
                                          <p:val>
                                            <p:strVal val="#ppt_x"/>
                                          </p:val>
                                        </p:tav>
                                      </p:tavLst>
                                    </p:anim>
                                    <p:anim calcmode="lin" valueType="num">
                                      <p:cBhvr>
                                        <p:cTn id="18" dur="1000" fill="hold"/>
                                        <p:tgtEl>
                                          <p:spTgt spid="1957"/>
                                        </p:tgtEl>
                                        <p:attrNameLst>
                                          <p:attrName>ppt_y</p:attrName>
                                        </p:attrNameLst>
                                      </p:cBhvr>
                                      <p:tavLst>
                                        <p:tav tm="0">
                                          <p:val>
                                            <p:strVal val="#ppt_y+.1"/>
                                          </p:val>
                                        </p:tav>
                                        <p:tav tm="100000">
                                          <p:val>
                                            <p:strVal val="#ppt_y"/>
                                          </p:val>
                                        </p:tav>
                                      </p:tavLst>
                                    </p:anim>
                                  </p:childTnLst>
                                </p:cTn>
                              </p:par>
                              <p:par>
                                <p:cTn id="19" presetID="47" presetClass="entr" presetSubtype="0" fill="hold" nodeType="withEffect">
                                  <p:stCondLst>
                                    <p:cond delay="0"/>
                                  </p:stCondLst>
                                  <p:childTnLst>
                                    <p:set>
                                      <p:cBhvr>
                                        <p:cTn id="20" dur="1" fill="hold">
                                          <p:stCondLst>
                                            <p:cond delay="0"/>
                                          </p:stCondLst>
                                        </p:cTn>
                                        <p:tgtEl>
                                          <p:spTgt spid="1958">
                                            <p:txEl>
                                              <p:pRg st="0" end="0"/>
                                            </p:txEl>
                                          </p:spTgt>
                                        </p:tgtEl>
                                        <p:attrNameLst>
                                          <p:attrName>style.visibility</p:attrName>
                                        </p:attrNameLst>
                                      </p:cBhvr>
                                      <p:to>
                                        <p:strVal val="visible"/>
                                      </p:to>
                                    </p:set>
                                    <p:animEffect transition="in" filter="fade">
                                      <p:cBhvr>
                                        <p:cTn id="21" dur="1000"/>
                                        <p:tgtEl>
                                          <p:spTgt spid="1958">
                                            <p:txEl>
                                              <p:pRg st="0" end="0"/>
                                            </p:txEl>
                                          </p:spTgt>
                                        </p:tgtEl>
                                      </p:cBhvr>
                                    </p:animEffect>
                                    <p:anim calcmode="lin" valueType="num">
                                      <p:cBhvr>
                                        <p:cTn id="22" dur="1000" fill="hold"/>
                                        <p:tgtEl>
                                          <p:spTgt spid="1958">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1958">
                                            <p:txEl>
                                              <p:pRg st="0" end="0"/>
                                            </p:txEl>
                                          </p:spTgt>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1000"/>
                                        <p:tgtEl>
                                          <p:spTgt spid="3"/>
                                        </p:tgtEl>
                                      </p:cBhvr>
                                    </p:animEffect>
                                  </p:childTnLst>
                                </p:cTn>
                              </p:par>
                              <p:par>
                                <p:cTn id="28" presetID="42" presetClass="entr" presetSubtype="0" fill="hold" nodeType="withEffect">
                                  <p:stCondLst>
                                    <p:cond delay="0"/>
                                  </p:stCondLst>
                                  <p:childTnLst>
                                    <p:set>
                                      <p:cBhvr>
                                        <p:cTn id="29" dur="1" fill="hold">
                                          <p:stCondLst>
                                            <p:cond delay="0"/>
                                          </p:stCondLst>
                                        </p:cTn>
                                        <p:tgtEl>
                                          <p:spTgt spid="1961">
                                            <p:txEl>
                                              <p:pRg st="0" end="0"/>
                                            </p:txEl>
                                          </p:spTgt>
                                        </p:tgtEl>
                                        <p:attrNameLst>
                                          <p:attrName>style.visibility</p:attrName>
                                        </p:attrNameLst>
                                      </p:cBhvr>
                                      <p:to>
                                        <p:strVal val="visible"/>
                                      </p:to>
                                    </p:set>
                                    <p:animEffect transition="in" filter="fade">
                                      <p:cBhvr>
                                        <p:cTn id="30" dur="1000"/>
                                        <p:tgtEl>
                                          <p:spTgt spid="1961">
                                            <p:txEl>
                                              <p:pRg st="0" end="0"/>
                                            </p:txEl>
                                          </p:spTgt>
                                        </p:tgtEl>
                                      </p:cBhvr>
                                    </p:animEffect>
                                    <p:anim calcmode="lin" valueType="num">
                                      <p:cBhvr>
                                        <p:cTn id="31" dur="1000" fill="hold"/>
                                        <p:tgtEl>
                                          <p:spTgt spid="1961">
                                            <p:txEl>
                                              <p:pRg st="0" end="0"/>
                                            </p:txEl>
                                          </p:spTgt>
                                        </p:tgtEl>
                                        <p:attrNameLst>
                                          <p:attrName>ppt_x</p:attrName>
                                        </p:attrNameLst>
                                      </p:cBhvr>
                                      <p:tavLst>
                                        <p:tav tm="0">
                                          <p:val>
                                            <p:strVal val="#ppt_x"/>
                                          </p:val>
                                        </p:tav>
                                        <p:tav tm="100000">
                                          <p:val>
                                            <p:strVal val="#ppt_x"/>
                                          </p:val>
                                        </p:tav>
                                      </p:tavLst>
                                    </p:anim>
                                    <p:anim calcmode="lin" valueType="num">
                                      <p:cBhvr>
                                        <p:cTn id="32" dur="1000" fill="hold"/>
                                        <p:tgtEl>
                                          <p:spTgt spid="1961">
                                            <p:txEl>
                                              <p:pRg st="0" end="0"/>
                                            </p:txEl>
                                          </p:spTgt>
                                        </p:tgtEl>
                                        <p:attrNameLst>
                                          <p:attrName>ppt_y</p:attrName>
                                        </p:attrNameLst>
                                      </p:cBhvr>
                                      <p:tavLst>
                                        <p:tav tm="0">
                                          <p:val>
                                            <p:strVal val="#ppt_y+.1"/>
                                          </p:val>
                                        </p:tav>
                                        <p:tav tm="100000">
                                          <p:val>
                                            <p:strVal val="#ppt_y"/>
                                          </p:val>
                                        </p:tav>
                                      </p:tavLst>
                                    </p:anim>
                                  </p:childTnLst>
                                </p:cTn>
                              </p:par>
                              <p:par>
                                <p:cTn id="33" presetID="47" presetClass="entr" presetSubtype="0" fill="hold" grpId="0" nodeType="withEffect">
                                  <p:stCondLst>
                                    <p:cond delay="0"/>
                                  </p:stCondLst>
                                  <p:childTnLst>
                                    <p:set>
                                      <p:cBhvr>
                                        <p:cTn id="34" dur="1" fill="hold">
                                          <p:stCondLst>
                                            <p:cond delay="0"/>
                                          </p:stCondLst>
                                        </p:cTn>
                                        <p:tgtEl>
                                          <p:spTgt spid="1962"/>
                                        </p:tgtEl>
                                        <p:attrNameLst>
                                          <p:attrName>style.visibility</p:attrName>
                                        </p:attrNameLst>
                                      </p:cBhvr>
                                      <p:to>
                                        <p:strVal val="visible"/>
                                      </p:to>
                                    </p:set>
                                    <p:animEffect transition="in" filter="fade">
                                      <p:cBhvr>
                                        <p:cTn id="35" dur="1000"/>
                                        <p:tgtEl>
                                          <p:spTgt spid="1962"/>
                                        </p:tgtEl>
                                      </p:cBhvr>
                                    </p:animEffect>
                                    <p:anim calcmode="lin" valueType="num">
                                      <p:cBhvr>
                                        <p:cTn id="36" dur="1000" fill="hold"/>
                                        <p:tgtEl>
                                          <p:spTgt spid="1962"/>
                                        </p:tgtEl>
                                        <p:attrNameLst>
                                          <p:attrName>ppt_x</p:attrName>
                                        </p:attrNameLst>
                                      </p:cBhvr>
                                      <p:tavLst>
                                        <p:tav tm="0">
                                          <p:val>
                                            <p:strVal val="#ppt_x"/>
                                          </p:val>
                                        </p:tav>
                                        <p:tav tm="100000">
                                          <p:val>
                                            <p:strVal val="#ppt_x"/>
                                          </p:val>
                                        </p:tav>
                                      </p:tavLst>
                                    </p:anim>
                                    <p:anim calcmode="lin" valueType="num">
                                      <p:cBhvr>
                                        <p:cTn id="37" dur="1000" fill="hold"/>
                                        <p:tgtEl>
                                          <p:spTgt spid="1962"/>
                                        </p:tgtEl>
                                        <p:attrNameLst>
                                          <p:attrName>ppt_y</p:attrName>
                                        </p:attrNameLst>
                                      </p:cBhvr>
                                      <p:tavLst>
                                        <p:tav tm="0">
                                          <p:val>
                                            <p:strVal val="#ppt_y-.1"/>
                                          </p:val>
                                        </p:tav>
                                        <p:tav tm="100000">
                                          <p:val>
                                            <p:strVal val="#ppt_y"/>
                                          </p:val>
                                        </p:tav>
                                      </p:tavLst>
                                    </p:anim>
                                  </p:childTnLst>
                                </p:cTn>
                              </p:par>
                            </p:childTnLst>
                          </p:cTn>
                        </p:par>
                        <p:par>
                          <p:cTn id="38" fill="hold">
                            <p:stCondLst>
                              <p:cond delay="3000"/>
                            </p:stCondLst>
                            <p:childTnLst>
                              <p:par>
                                <p:cTn id="39" presetID="22" presetClass="entr" presetSubtype="8" fill="hold"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left)">
                                      <p:cBhvr>
                                        <p:cTn id="41" dur="1000"/>
                                        <p:tgtEl>
                                          <p:spTgt spid="6"/>
                                        </p:tgtEl>
                                      </p:cBhvr>
                                    </p:animEffect>
                                  </p:childTnLst>
                                </p:cTn>
                              </p:par>
                              <p:par>
                                <p:cTn id="42" presetID="42" presetClass="entr" presetSubtype="0" fill="hold" grpId="0" nodeType="withEffect">
                                  <p:stCondLst>
                                    <p:cond delay="0"/>
                                  </p:stCondLst>
                                  <p:childTnLst>
                                    <p:set>
                                      <p:cBhvr>
                                        <p:cTn id="43" dur="1" fill="hold">
                                          <p:stCondLst>
                                            <p:cond delay="0"/>
                                          </p:stCondLst>
                                        </p:cTn>
                                        <p:tgtEl>
                                          <p:spTgt spid="1959"/>
                                        </p:tgtEl>
                                        <p:attrNameLst>
                                          <p:attrName>style.visibility</p:attrName>
                                        </p:attrNameLst>
                                      </p:cBhvr>
                                      <p:to>
                                        <p:strVal val="visible"/>
                                      </p:to>
                                    </p:set>
                                    <p:animEffect transition="in" filter="fade">
                                      <p:cBhvr>
                                        <p:cTn id="44" dur="1000"/>
                                        <p:tgtEl>
                                          <p:spTgt spid="1959"/>
                                        </p:tgtEl>
                                      </p:cBhvr>
                                    </p:animEffect>
                                    <p:anim calcmode="lin" valueType="num">
                                      <p:cBhvr>
                                        <p:cTn id="45" dur="1000" fill="hold"/>
                                        <p:tgtEl>
                                          <p:spTgt spid="1959"/>
                                        </p:tgtEl>
                                        <p:attrNameLst>
                                          <p:attrName>ppt_x</p:attrName>
                                        </p:attrNameLst>
                                      </p:cBhvr>
                                      <p:tavLst>
                                        <p:tav tm="0">
                                          <p:val>
                                            <p:strVal val="#ppt_x"/>
                                          </p:val>
                                        </p:tav>
                                        <p:tav tm="100000">
                                          <p:val>
                                            <p:strVal val="#ppt_x"/>
                                          </p:val>
                                        </p:tav>
                                      </p:tavLst>
                                    </p:anim>
                                    <p:anim calcmode="lin" valueType="num">
                                      <p:cBhvr>
                                        <p:cTn id="46" dur="1000" fill="hold"/>
                                        <p:tgtEl>
                                          <p:spTgt spid="1959"/>
                                        </p:tgtEl>
                                        <p:attrNameLst>
                                          <p:attrName>ppt_y</p:attrName>
                                        </p:attrNameLst>
                                      </p:cBhvr>
                                      <p:tavLst>
                                        <p:tav tm="0">
                                          <p:val>
                                            <p:strVal val="#ppt_y+.1"/>
                                          </p:val>
                                        </p:tav>
                                        <p:tav tm="100000">
                                          <p:val>
                                            <p:strVal val="#ppt_y"/>
                                          </p:val>
                                        </p:tav>
                                      </p:tavLst>
                                    </p:anim>
                                  </p:childTnLst>
                                </p:cTn>
                              </p:par>
                              <p:par>
                                <p:cTn id="47" presetID="47" presetClass="entr" presetSubtype="0" fill="hold" grpId="0" nodeType="withEffect">
                                  <p:stCondLst>
                                    <p:cond delay="0"/>
                                  </p:stCondLst>
                                  <p:childTnLst>
                                    <p:set>
                                      <p:cBhvr>
                                        <p:cTn id="48" dur="1" fill="hold">
                                          <p:stCondLst>
                                            <p:cond delay="0"/>
                                          </p:stCondLst>
                                        </p:cTn>
                                        <p:tgtEl>
                                          <p:spTgt spid="1960">
                                            <p:txEl>
                                              <p:pRg st="0" end="0"/>
                                            </p:txEl>
                                          </p:spTgt>
                                        </p:tgtEl>
                                        <p:attrNameLst>
                                          <p:attrName>style.visibility</p:attrName>
                                        </p:attrNameLst>
                                      </p:cBhvr>
                                      <p:to>
                                        <p:strVal val="visible"/>
                                      </p:to>
                                    </p:set>
                                    <p:animEffect transition="in" filter="fade">
                                      <p:cBhvr>
                                        <p:cTn id="49" dur="1000"/>
                                        <p:tgtEl>
                                          <p:spTgt spid="1960">
                                            <p:txEl>
                                              <p:pRg st="0" end="0"/>
                                            </p:txEl>
                                          </p:spTgt>
                                        </p:tgtEl>
                                      </p:cBhvr>
                                    </p:animEffect>
                                    <p:anim calcmode="lin" valueType="num">
                                      <p:cBhvr>
                                        <p:cTn id="50" dur="1000" fill="hold"/>
                                        <p:tgtEl>
                                          <p:spTgt spid="1960">
                                            <p:txEl>
                                              <p:pRg st="0" end="0"/>
                                            </p:txEl>
                                          </p:spTgt>
                                        </p:tgtEl>
                                        <p:attrNameLst>
                                          <p:attrName>ppt_x</p:attrName>
                                        </p:attrNameLst>
                                      </p:cBhvr>
                                      <p:tavLst>
                                        <p:tav tm="0">
                                          <p:val>
                                            <p:strVal val="#ppt_x"/>
                                          </p:val>
                                        </p:tav>
                                        <p:tav tm="100000">
                                          <p:val>
                                            <p:strVal val="#ppt_x"/>
                                          </p:val>
                                        </p:tav>
                                      </p:tavLst>
                                    </p:anim>
                                    <p:anim calcmode="lin" valueType="num">
                                      <p:cBhvr>
                                        <p:cTn id="51" dur="1000" fill="hold"/>
                                        <p:tgtEl>
                                          <p:spTgt spid="1960">
                                            <p:txEl>
                                              <p:pRg st="0" end="0"/>
                                            </p:txEl>
                                          </p:spTgt>
                                        </p:tgtEl>
                                        <p:attrNameLst>
                                          <p:attrName>ppt_y</p:attrName>
                                        </p:attrNameLst>
                                      </p:cBhvr>
                                      <p:tavLst>
                                        <p:tav tm="0">
                                          <p:val>
                                            <p:strVal val="#ppt_y-.1"/>
                                          </p:val>
                                        </p:tav>
                                        <p:tav tm="100000">
                                          <p:val>
                                            <p:strVal val="#ppt_y"/>
                                          </p:val>
                                        </p:tav>
                                      </p:tavLst>
                                    </p:anim>
                                  </p:childTnLst>
                                </p:cTn>
                              </p:par>
                            </p:childTnLst>
                          </p:cTn>
                        </p:par>
                        <p:par>
                          <p:cTn id="52" fill="hold">
                            <p:stCondLst>
                              <p:cond delay="4000"/>
                            </p:stCondLst>
                            <p:childTnLst>
                              <p:par>
                                <p:cTn id="53" presetID="22" presetClass="entr" presetSubtype="8" fill="hold" nodeType="after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left)">
                                      <p:cBhvr>
                                        <p:cTn id="55" dur="1000"/>
                                        <p:tgtEl>
                                          <p:spTgt spid="7"/>
                                        </p:tgtEl>
                                      </p:cBhvr>
                                    </p:animEffect>
                                  </p:childTnLst>
                                </p:cTn>
                              </p:par>
                              <p:par>
                                <p:cTn id="56" presetID="42" presetClass="entr" presetSubtype="0" fill="hold" grpId="0" nodeType="withEffect">
                                  <p:stCondLst>
                                    <p:cond delay="0"/>
                                  </p:stCondLst>
                                  <p:childTnLst>
                                    <p:set>
                                      <p:cBhvr>
                                        <p:cTn id="57" dur="1" fill="hold">
                                          <p:stCondLst>
                                            <p:cond delay="0"/>
                                          </p:stCondLst>
                                        </p:cTn>
                                        <p:tgtEl>
                                          <p:spTgt spid="1963">
                                            <p:txEl>
                                              <p:pRg st="0" end="0"/>
                                            </p:txEl>
                                          </p:spTgt>
                                        </p:tgtEl>
                                        <p:attrNameLst>
                                          <p:attrName>style.visibility</p:attrName>
                                        </p:attrNameLst>
                                      </p:cBhvr>
                                      <p:to>
                                        <p:strVal val="visible"/>
                                      </p:to>
                                    </p:set>
                                    <p:animEffect transition="in" filter="fade">
                                      <p:cBhvr>
                                        <p:cTn id="58" dur="1000"/>
                                        <p:tgtEl>
                                          <p:spTgt spid="1963">
                                            <p:txEl>
                                              <p:pRg st="0" end="0"/>
                                            </p:txEl>
                                          </p:spTgt>
                                        </p:tgtEl>
                                      </p:cBhvr>
                                    </p:animEffect>
                                    <p:anim calcmode="lin" valueType="num">
                                      <p:cBhvr>
                                        <p:cTn id="59" dur="1000" fill="hold"/>
                                        <p:tgtEl>
                                          <p:spTgt spid="1963">
                                            <p:txEl>
                                              <p:pRg st="0" end="0"/>
                                            </p:txEl>
                                          </p:spTgt>
                                        </p:tgtEl>
                                        <p:attrNameLst>
                                          <p:attrName>ppt_x</p:attrName>
                                        </p:attrNameLst>
                                      </p:cBhvr>
                                      <p:tavLst>
                                        <p:tav tm="0">
                                          <p:val>
                                            <p:strVal val="#ppt_x"/>
                                          </p:val>
                                        </p:tav>
                                        <p:tav tm="100000">
                                          <p:val>
                                            <p:strVal val="#ppt_x"/>
                                          </p:val>
                                        </p:tav>
                                      </p:tavLst>
                                    </p:anim>
                                    <p:anim calcmode="lin" valueType="num">
                                      <p:cBhvr>
                                        <p:cTn id="60" dur="1000" fill="hold"/>
                                        <p:tgtEl>
                                          <p:spTgt spid="1963">
                                            <p:txEl>
                                              <p:pRg st="0" end="0"/>
                                            </p:txEl>
                                          </p:spTgt>
                                        </p:tgtEl>
                                        <p:attrNameLst>
                                          <p:attrName>ppt_y</p:attrName>
                                        </p:attrNameLst>
                                      </p:cBhvr>
                                      <p:tavLst>
                                        <p:tav tm="0">
                                          <p:val>
                                            <p:strVal val="#ppt_y+.1"/>
                                          </p:val>
                                        </p:tav>
                                        <p:tav tm="100000">
                                          <p:val>
                                            <p:strVal val="#ppt_y"/>
                                          </p:val>
                                        </p:tav>
                                      </p:tavLst>
                                    </p:anim>
                                  </p:childTnLst>
                                </p:cTn>
                              </p:par>
                              <p:par>
                                <p:cTn id="61" presetID="47" presetClass="entr" presetSubtype="0" fill="hold" grpId="0" nodeType="withEffect">
                                  <p:stCondLst>
                                    <p:cond delay="0"/>
                                  </p:stCondLst>
                                  <p:childTnLst>
                                    <p:set>
                                      <p:cBhvr>
                                        <p:cTn id="62" dur="1" fill="hold">
                                          <p:stCondLst>
                                            <p:cond delay="0"/>
                                          </p:stCondLst>
                                        </p:cTn>
                                        <p:tgtEl>
                                          <p:spTgt spid="1964"/>
                                        </p:tgtEl>
                                        <p:attrNameLst>
                                          <p:attrName>style.visibility</p:attrName>
                                        </p:attrNameLst>
                                      </p:cBhvr>
                                      <p:to>
                                        <p:strVal val="visible"/>
                                      </p:to>
                                    </p:set>
                                    <p:animEffect transition="in" filter="fade">
                                      <p:cBhvr>
                                        <p:cTn id="63" dur="1000"/>
                                        <p:tgtEl>
                                          <p:spTgt spid="1964"/>
                                        </p:tgtEl>
                                      </p:cBhvr>
                                    </p:animEffect>
                                    <p:anim calcmode="lin" valueType="num">
                                      <p:cBhvr>
                                        <p:cTn id="64" dur="1000" fill="hold"/>
                                        <p:tgtEl>
                                          <p:spTgt spid="1964"/>
                                        </p:tgtEl>
                                        <p:attrNameLst>
                                          <p:attrName>ppt_x</p:attrName>
                                        </p:attrNameLst>
                                      </p:cBhvr>
                                      <p:tavLst>
                                        <p:tav tm="0">
                                          <p:val>
                                            <p:strVal val="#ppt_x"/>
                                          </p:val>
                                        </p:tav>
                                        <p:tav tm="100000">
                                          <p:val>
                                            <p:strVal val="#ppt_x"/>
                                          </p:val>
                                        </p:tav>
                                      </p:tavLst>
                                    </p:anim>
                                    <p:anim calcmode="lin" valueType="num">
                                      <p:cBhvr>
                                        <p:cTn id="65" dur="1000" fill="hold"/>
                                        <p:tgtEl>
                                          <p:spTgt spid="19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 grpId="0"/>
      <p:bldP spid="1957" grpId="0"/>
      <p:bldP spid="1959" grpId="0"/>
      <p:bldP spid="1960" grpId="0" build="p"/>
      <p:bldP spid="1962" grpId="0"/>
      <p:bldP spid="1963" grpId="0" build="p"/>
      <p:bldP spid="196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54"/>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Gantt Chart</a:t>
            </a:r>
            <a:endParaRPr dirty="0"/>
          </a:p>
        </p:txBody>
      </p:sp>
      <p:cxnSp>
        <p:nvCxnSpPr>
          <p:cNvPr id="1969" name="Google Shape;1969;p5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1">
            <a:extLst>
              <a:ext uri="{FF2B5EF4-FFF2-40B4-BE49-F238E27FC236}">
                <a16:creationId xmlns:a16="http://schemas.microsoft.com/office/drawing/2014/main" id="{7EAAC9D5-8850-BA39-ED11-700F81A26415}"/>
              </a:ext>
            </a:extLst>
          </p:cNvPr>
          <p:cNvPicPr>
            <a:picLocks noChangeAspect="1"/>
          </p:cNvPicPr>
          <p:nvPr/>
        </p:nvPicPr>
        <p:blipFill>
          <a:blip r:embed="rId3"/>
          <a:stretch>
            <a:fillRect/>
          </a:stretch>
        </p:blipFill>
        <p:spPr>
          <a:xfrm>
            <a:off x="1591126" y="1044470"/>
            <a:ext cx="5245444" cy="3952347"/>
          </a:xfrm>
          <a:prstGeom prst="rect">
            <a:avLst/>
          </a:prstGeom>
        </p:spPr>
      </p:pic>
    </p:spTree>
    <p:extLst>
      <p:ext uri="{BB962C8B-B14F-4D97-AF65-F5344CB8AC3E}">
        <p14:creationId xmlns:p14="http://schemas.microsoft.com/office/powerpoint/2010/main" val="3925449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955"/>
                                        </p:tgtEl>
                                        <p:attrNameLst>
                                          <p:attrName>style.visibility</p:attrName>
                                        </p:attrNameLst>
                                      </p:cBhvr>
                                      <p:to>
                                        <p:strVal val="visible"/>
                                      </p:to>
                                    </p:set>
                                    <p:animEffect transition="in" filter="fade">
                                      <p:cBhvr>
                                        <p:cTn id="7" dur="1000"/>
                                        <p:tgtEl>
                                          <p:spTgt spid="1955"/>
                                        </p:tgtEl>
                                      </p:cBhvr>
                                    </p:animEffect>
                                    <p:anim calcmode="lin" valueType="num">
                                      <p:cBhvr>
                                        <p:cTn id="8" dur="1000" fill="hold"/>
                                        <p:tgtEl>
                                          <p:spTgt spid="1955"/>
                                        </p:tgtEl>
                                        <p:attrNameLst>
                                          <p:attrName>ppt_x</p:attrName>
                                        </p:attrNameLst>
                                      </p:cBhvr>
                                      <p:tavLst>
                                        <p:tav tm="0">
                                          <p:val>
                                            <p:strVal val="#ppt_x"/>
                                          </p:val>
                                        </p:tav>
                                        <p:tav tm="100000">
                                          <p:val>
                                            <p:strVal val="#ppt_x"/>
                                          </p:val>
                                        </p:tav>
                                      </p:tavLst>
                                    </p:anim>
                                    <p:anim calcmode="lin" valueType="num">
                                      <p:cBhvr>
                                        <p:cTn id="9" dur="1000" fill="hold"/>
                                        <p:tgtEl>
                                          <p:spTgt spid="19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54"/>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Flowchart</a:t>
            </a:r>
            <a:endParaRPr dirty="0"/>
          </a:p>
        </p:txBody>
      </p:sp>
      <p:cxnSp>
        <p:nvCxnSpPr>
          <p:cNvPr id="1969" name="Google Shape;1969;p5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4" name="Picture 3">
            <a:extLst>
              <a:ext uri="{FF2B5EF4-FFF2-40B4-BE49-F238E27FC236}">
                <a16:creationId xmlns:a16="http://schemas.microsoft.com/office/drawing/2014/main" id="{16C413C0-E160-543D-0A82-2117328C72A4}"/>
              </a:ext>
            </a:extLst>
          </p:cNvPr>
          <p:cNvPicPr>
            <a:picLocks noChangeAspect="1"/>
          </p:cNvPicPr>
          <p:nvPr/>
        </p:nvPicPr>
        <p:blipFill>
          <a:blip r:embed="rId3"/>
          <a:stretch>
            <a:fillRect/>
          </a:stretch>
        </p:blipFill>
        <p:spPr>
          <a:xfrm>
            <a:off x="2403534" y="937157"/>
            <a:ext cx="4336932" cy="4135214"/>
          </a:xfrm>
          <a:prstGeom prst="rect">
            <a:avLst/>
          </a:prstGeom>
        </p:spPr>
      </p:pic>
    </p:spTree>
    <p:extLst>
      <p:ext uri="{BB962C8B-B14F-4D97-AF65-F5344CB8AC3E}">
        <p14:creationId xmlns:p14="http://schemas.microsoft.com/office/powerpoint/2010/main" val="3851067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955"/>
                                        </p:tgtEl>
                                        <p:attrNameLst>
                                          <p:attrName>style.visibility</p:attrName>
                                        </p:attrNameLst>
                                      </p:cBhvr>
                                      <p:to>
                                        <p:strVal val="visible"/>
                                      </p:to>
                                    </p:set>
                                    <p:animEffect transition="in" filter="fade">
                                      <p:cBhvr>
                                        <p:cTn id="7" dur="1000"/>
                                        <p:tgtEl>
                                          <p:spTgt spid="1955"/>
                                        </p:tgtEl>
                                      </p:cBhvr>
                                    </p:animEffect>
                                    <p:anim calcmode="lin" valueType="num">
                                      <p:cBhvr>
                                        <p:cTn id="8" dur="1000" fill="hold"/>
                                        <p:tgtEl>
                                          <p:spTgt spid="1955"/>
                                        </p:tgtEl>
                                        <p:attrNameLst>
                                          <p:attrName>ppt_x</p:attrName>
                                        </p:attrNameLst>
                                      </p:cBhvr>
                                      <p:tavLst>
                                        <p:tav tm="0">
                                          <p:val>
                                            <p:strVal val="#ppt_x"/>
                                          </p:val>
                                        </p:tav>
                                        <p:tav tm="100000">
                                          <p:val>
                                            <p:strVal val="#ppt_x"/>
                                          </p:val>
                                        </p:tav>
                                      </p:tavLst>
                                    </p:anim>
                                    <p:anim calcmode="lin" valueType="num">
                                      <p:cBhvr>
                                        <p:cTn id="9" dur="1000" fill="hold"/>
                                        <p:tgtEl>
                                          <p:spTgt spid="19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 grpId="0"/>
    </p:bldLst>
  </p:timing>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640</TotalTime>
  <Words>2243</Words>
  <Application>Microsoft Office PowerPoint</Application>
  <PresentationFormat>On-screen Show (16:9)</PresentationFormat>
  <Paragraphs>157</Paragraphs>
  <Slides>35</Slides>
  <Notes>35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Montserrat ExtraBold</vt:lpstr>
      <vt:lpstr>Wingdings</vt:lpstr>
      <vt:lpstr>Consolas</vt:lpstr>
      <vt:lpstr>Arial</vt:lpstr>
      <vt:lpstr>Söhne</vt:lpstr>
      <vt:lpstr>Montserrat Medium</vt:lpstr>
      <vt:lpstr>Montserrat</vt:lpstr>
      <vt:lpstr>Montserrat ExtraLight</vt:lpstr>
      <vt:lpstr>Futuristic Background by Slidesgo</vt:lpstr>
      <vt:lpstr> AI-BOT  </vt:lpstr>
      <vt:lpstr>Abstract</vt:lpstr>
      <vt:lpstr>Need of proposed Work</vt:lpstr>
      <vt:lpstr>Proposed Architecture</vt:lpstr>
      <vt:lpstr>System requirements</vt:lpstr>
      <vt:lpstr>Related Work</vt:lpstr>
      <vt:lpstr>TIMELINE</vt:lpstr>
      <vt:lpstr>Gantt Chart</vt:lpstr>
      <vt:lpstr>Flowchart</vt:lpstr>
      <vt:lpstr>PowerPoint Presentation</vt:lpstr>
      <vt:lpstr>PowerPoint Presentation</vt:lpstr>
      <vt:lpstr>PowerPoint Presentation</vt:lpstr>
      <vt:lpstr>Module details</vt:lpstr>
      <vt:lpstr>Module details</vt:lpstr>
      <vt:lpstr>Module details</vt:lpstr>
      <vt:lpstr>Module details</vt:lpstr>
      <vt:lpstr>Algorithms Utilized</vt:lpstr>
      <vt:lpstr>Algorithms Utilized</vt:lpstr>
      <vt:lpstr>Algorithms Utilized</vt:lpstr>
      <vt:lpstr>Algorithms Utilized</vt:lpstr>
      <vt:lpstr>Algorithms Utilized</vt:lpstr>
      <vt:lpstr>Models &amp; Dataset</vt:lpstr>
      <vt:lpstr>Pre-processing – Chatbot Interaction</vt:lpstr>
      <vt:lpstr>Pre-Processing – Inverted Index generation</vt:lpstr>
      <vt:lpstr>Pre-Processing – Query Response</vt:lpstr>
      <vt:lpstr>Inverted indexing (Input) :</vt:lpstr>
      <vt:lpstr>Inverted indexing (Output) :</vt:lpstr>
      <vt:lpstr> Paraphraser : </vt:lpstr>
      <vt:lpstr>BART Summarizer: </vt:lpstr>
      <vt:lpstr>BART Summarizer: </vt:lpstr>
      <vt:lpstr>BART Summarizer: </vt:lpstr>
      <vt:lpstr> Query Retrieval : </vt:lpstr>
      <vt:lpstr>Trained Model with parameters: </vt:lpstr>
      <vt:lpstr>References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AI-BOT  </dc:title>
  <cp:lastModifiedBy>dhyan prasad</cp:lastModifiedBy>
  <cp:revision>17</cp:revision>
  <dcterms:modified xsi:type="dcterms:W3CDTF">2023-05-03T15:28:32Z</dcterms:modified>
</cp:coreProperties>
</file>